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5"/>
  </p:notesMasterIdLst>
  <p:sldIdLst>
    <p:sldId id="300" r:id="rId2"/>
    <p:sldId id="352" r:id="rId3"/>
    <p:sldId id="402" r:id="rId4"/>
    <p:sldId id="612" r:id="rId5"/>
    <p:sldId id="344" r:id="rId6"/>
    <p:sldId id="519" r:id="rId7"/>
    <p:sldId id="533" r:id="rId8"/>
    <p:sldId id="610" r:id="rId9"/>
    <p:sldId id="611" r:id="rId10"/>
    <p:sldId id="620" r:id="rId11"/>
    <p:sldId id="538" r:id="rId12"/>
    <p:sldId id="539" r:id="rId13"/>
    <p:sldId id="486" r:id="rId14"/>
    <p:sldId id="598" r:id="rId15"/>
    <p:sldId id="599" r:id="rId16"/>
    <p:sldId id="605" r:id="rId17"/>
    <p:sldId id="600" r:id="rId18"/>
    <p:sldId id="601" r:id="rId19"/>
    <p:sldId id="603" r:id="rId20"/>
    <p:sldId id="585" r:id="rId21"/>
    <p:sldId id="586" r:id="rId22"/>
    <p:sldId id="464" r:id="rId23"/>
    <p:sldId id="62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0360" autoAdjust="0"/>
  </p:normalViewPr>
  <p:slideViewPr>
    <p:cSldViewPr>
      <p:cViewPr>
        <p:scale>
          <a:sx n="81" d="100"/>
          <a:sy n="81" d="100"/>
        </p:scale>
        <p:origin x="-8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43A6C-BB90-4A49-8FA2-1BF70F1D90A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D7B3C04-D564-4F66-9784-026C190ADB6B}">
      <dgm:prSet custT="1"/>
      <dgm:spPr/>
      <dgm:t>
        <a:bodyPr/>
        <a:lstStyle/>
        <a:p>
          <a:pPr rtl="0"/>
          <a:r>
            <a:rPr lang="pt-BR" sz="1600" b="1" u="none" dirty="0" smtClean="0">
              <a:solidFill>
                <a:schemeClr val="tx2">
                  <a:lumMod val="50000"/>
                </a:schemeClr>
              </a:solidFill>
            </a:rPr>
            <a:t>Reduzir desigualdades regionais e de grupos sociais</a:t>
          </a:r>
          <a:endParaRPr lang="pt-BR" sz="1600" b="1" u="none" dirty="0">
            <a:solidFill>
              <a:schemeClr val="tx2">
                <a:lumMod val="50000"/>
              </a:schemeClr>
            </a:solidFill>
          </a:endParaRPr>
        </a:p>
      </dgm:t>
    </dgm:pt>
    <dgm:pt modelId="{6B51026A-E52A-4597-9517-8344A86323B8}" type="parTrans" cxnId="{28165735-5C81-44E9-80B9-79DE9489F50C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CD6D642B-9290-4C25-A957-DD867D52AA64}" type="sibTrans" cxnId="{28165735-5C81-44E9-80B9-79DE9489F50C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8E582AFE-41F7-483C-B5B8-EF529CF4882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600" b="1" u="none" dirty="0" smtClean="0">
              <a:solidFill>
                <a:schemeClr val="tx2">
                  <a:lumMod val="50000"/>
                </a:schemeClr>
              </a:solidFill>
            </a:rPr>
            <a:t>Fortalecer Atenção Básica como ordenadora das Redes regionalizadas de atenção à saúde, como estratégia de garantia do acesso e do cuidado integral</a:t>
          </a:r>
        </a:p>
      </dgm:t>
    </dgm:pt>
    <dgm:pt modelId="{0DD5CD34-1FAC-4826-92B8-2A0B3CB6759F}" type="parTrans" cxnId="{17E4A63A-1CD1-480E-8C35-F878804BDED6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C10CDE37-B1C5-4777-BB9F-02C7ADE04F8E}" type="sibTrans" cxnId="{17E4A63A-1CD1-480E-8C35-F878804BDED6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3400370A-00EA-4820-B90A-B53DE02EA2BB}">
      <dgm:prSet custT="1"/>
      <dgm:spPr/>
      <dgm:t>
        <a:bodyPr/>
        <a:lstStyle/>
        <a:p>
          <a:pPr rtl="0"/>
          <a:r>
            <a:rPr lang="pt-BR" sz="1600" b="1" u="none" dirty="0" smtClean="0">
              <a:solidFill>
                <a:schemeClr val="tx2">
                  <a:lumMod val="50000"/>
                </a:schemeClr>
              </a:solidFill>
            </a:rPr>
            <a:t>Aumentar o financiamento da saúde e a eficiência no gasto</a:t>
          </a:r>
          <a:endParaRPr lang="pt-BR" sz="1600" b="1" u="none" dirty="0">
            <a:solidFill>
              <a:schemeClr val="tx2">
                <a:lumMod val="50000"/>
              </a:schemeClr>
            </a:solidFill>
          </a:endParaRPr>
        </a:p>
      </dgm:t>
    </dgm:pt>
    <dgm:pt modelId="{FA5A47A1-8D83-45E0-BD5C-05F42E7F1874}" type="parTrans" cxnId="{C1DD6C93-68F3-43E5-9614-4F299EACEE65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5EE9C8C9-CD3C-4C3F-9566-BDF23A01A92D}" type="sibTrans" cxnId="{C1DD6C93-68F3-43E5-9614-4F299EACEE65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3489AEC1-39B5-41CB-A435-7A99C697D6AE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2">
                  <a:lumMod val="50000"/>
                </a:schemeClr>
              </a:solidFill>
            </a:rPr>
            <a:t>Qualificar a formação e fixação dos Profissionais de Saúde no SUS</a:t>
          </a:r>
          <a:endParaRPr lang="pt-BR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3C1BFD15-8625-45F2-9394-73E2E1A9AE55}" type="parTrans" cxnId="{C1687B60-B0EE-4F4D-8ECF-CFAEB487503F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4B3671AA-2A35-4323-94A1-34B2591BDEAE}" type="sibTrans" cxnId="{C1687B60-B0EE-4F4D-8ECF-CFAEB487503F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F262ED92-DA63-4806-86A6-5215A87F6C34}">
      <dgm:prSet custT="1"/>
      <dgm:spPr/>
      <dgm:t>
        <a:bodyPr/>
        <a:lstStyle/>
        <a:p>
          <a:pPr rtl="0"/>
          <a:r>
            <a:rPr lang="pt-BR" sz="1600" b="1" u="none" dirty="0" smtClean="0">
              <a:solidFill>
                <a:schemeClr val="tx1"/>
              </a:solidFill>
            </a:rPr>
            <a:t>Aprimorar o Pacto </a:t>
          </a:r>
          <a:r>
            <a:rPr lang="pt-BR" sz="1600" b="1" u="none" dirty="0" err="1" smtClean="0">
              <a:solidFill>
                <a:schemeClr val="tx1"/>
              </a:solidFill>
            </a:rPr>
            <a:t>Interfederativo</a:t>
          </a:r>
          <a:r>
            <a:rPr lang="pt-BR" sz="1600" b="1" u="none" dirty="0" smtClean="0">
              <a:solidFill>
                <a:schemeClr val="tx1"/>
              </a:solidFill>
            </a:rPr>
            <a:t> para o fortalecimento do SUS</a:t>
          </a:r>
          <a:endParaRPr lang="pt-BR" sz="1600" b="1" u="none" dirty="0">
            <a:solidFill>
              <a:schemeClr val="tx1"/>
            </a:solidFill>
          </a:endParaRPr>
        </a:p>
      </dgm:t>
    </dgm:pt>
    <dgm:pt modelId="{80F9B1F5-E367-4C97-AAC2-70809ED44A5C}" type="parTrans" cxnId="{F5F4B1AB-0D5D-4605-9EC0-DDB2F4D3DA1E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F3A4D07E-44E3-4A6E-9AED-6A66C05AA23C}" type="sibTrans" cxnId="{F5F4B1AB-0D5D-4605-9EC0-DDB2F4D3DA1E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572B8397-1CE4-46CE-8A64-6FA6025631CF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2">
                  <a:lumMod val="50000"/>
                </a:schemeClr>
              </a:solidFill>
            </a:rPr>
            <a:t>Aumentar a capacidade de produção de IES, bem como a produção de inovações tecnológicas para dar sustentabilidade ao país</a:t>
          </a:r>
          <a:endParaRPr lang="pt-BR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6E2AF13B-0F91-4185-B31A-B000E015265A}" type="parTrans" cxnId="{C0ABB197-C724-4820-8B63-5B5468500785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4D0FCCAC-848E-4F75-B2E8-97BCBC8E1A29}" type="sibTrans" cxnId="{C0ABB197-C724-4820-8B63-5B5468500785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9DE3DEA7-13FF-4538-B151-EF8D413C0FC0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2">
                  <a:lumMod val="50000"/>
                </a:schemeClr>
              </a:solidFill>
            </a:rPr>
            <a:t>Reforçar a estruturação das respostas às urgências em saúde pública</a:t>
          </a:r>
          <a:endParaRPr lang="pt-BR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977236F2-6847-43C1-A78D-BEB713CA8A4A}" type="parTrans" cxnId="{CBD1E8FB-4309-4811-88C9-DDDD96D2FDDD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46AFAE6B-C3E1-41B2-8127-325B0790E2E8}" type="sibTrans" cxnId="{CBD1E8FB-4309-4811-88C9-DDDD96D2FDDD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294B5FCD-9433-42FA-8716-89CE58ACDEB5}" type="pres">
      <dgm:prSet presAssocID="{A2B43A6C-BB90-4A49-8FA2-1BF70F1D90A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9D58E7-2399-4AF8-AD61-589B20BD142A}" type="pres">
      <dgm:prSet presAssocID="{4D7B3C04-D564-4F66-9784-026C190ADB6B}" presName="circ1" presStyleLbl="vennNode1" presStyleIdx="0" presStyleCnt="7"/>
      <dgm:spPr/>
    </dgm:pt>
    <dgm:pt modelId="{00012F25-8CD1-4568-935E-EAEFED80F97D}" type="pres">
      <dgm:prSet presAssocID="{4D7B3C04-D564-4F66-9784-026C190ADB6B}" presName="circ1Tx" presStyleLbl="revTx" presStyleIdx="0" presStyleCnt="0" custLinFactNeighborX="-6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B09FF4-3CA5-40BC-8AA2-5FC306890DC9}" type="pres">
      <dgm:prSet presAssocID="{8E582AFE-41F7-483C-B5B8-EF529CF48827}" presName="circ2" presStyleLbl="vennNode1" presStyleIdx="1" presStyleCnt="7"/>
      <dgm:spPr/>
    </dgm:pt>
    <dgm:pt modelId="{F188D241-19AC-4595-A2C3-7732CF6C9486}" type="pres">
      <dgm:prSet presAssocID="{8E582AFE-41F7-483C-B5B8-EF529CF48827}" presName="circ2Tx" presStyleLbl="revTx" presStyleIdx="0" presStyleCnt="0" custScaleY="153701" custLinFactY="58905" custLinFactNeighborX="1219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DA354-3092-47B6-B7B0-BBEE82870F20}" type="pres">
      <dgm:prSet presAssocID="{9DE3DEA7-13FF-4538-B151-EF8D413C0FC0}" presName="circ3" presStyleLbl="vennNode1" presStyleIdx="2" presStyleCnt="7"/>
      <dgm:spPr/>
    </dgm:pt>
    <dgm:pt modelId="{7B5C0D65-4A39-4E2B-9688-84D5A41D8B4F}" type="pres">
      <dgm:prSet presAssocID="{9DE3DEA7-13FF-4538-B151-EF8D413C0FC0}" presName="circ3Tx" presStyleLbl="revTx" presStyleIdx="0" presStyleCnt="0" custScaleY="65791" custLinFactX="-46485" custLinFactY="36001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A14A1F-86AE-457E-AB9C-E07DBC7C321C}" type="pres">
      <dgm:prSet presAssocID="{F262ED92-DA63-4806-86A6-5215A87F6C34}" presName="circ4" presStyleLbl="vennNode1" presStyleIdx="3" presStyleCnt="7"/>
      <dgm:spPr/>
    </dgm:pt>
    <dgm:pt modelId="{310A29FE-032D-4F77-8F23-A1BBB314F800}" type="pres">
      <dgm:prSet presAssocID="{F262ED92-DA63-4806-86A6-5215A87F6C34}" presName="circ4Tx" presStyleLbl="revTx" presStyleIdx="0" presStyleCnt="0" custScaleY="63758" custLinFactX="-100000" custLinFactY="-100000" custLinFactNeighborX="-145268" custLinFactNeighborY="-114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6F7FF6-2AD6-4DDA-B96B-AE57C1E987B0}" type="pres">
      <dgm:prSet presAssocID="{572B8397-1CE4-46CE-8A64-6FA6025631CF}" presName="circ5" presStyleLbl="vennNode1" presStyleIdx="4" presStyleCnt="7"/>
      <dgm:spPr/>
    </dgm:pt>
    <dgm:pt modelId="{39016C8F-21EA-44BA-A687-75C96C1F6436}" type="pres">
      <dgm:prSet presAssocID="{572B8397-1CE4-46CE-8A64-6FA6025631CF}" presName="circ5Tx" presStyleLbl="revTx" presStyleIdx="0" presStyleCnt="0" custLinFactX="100000" custLinFactY="-122833" custLinFactNeighborX="12744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73403-5D1B-4733-9382-1AFE50A1A910}" type="pres">
      <dgm:prSet presAssocID="{3400370A-00EA-4820-B90A-B53DE02EA2BB}" presName="circ6" presStyleLbl="vennNode1" presStyleIdx="5" presStyleCnt="7"/>
      <dgm:spPr/>
    </dgm:pt>
    <dgm:pt modelId="{24C1D128-D797-4C5A-8129-49DC2F793604}" type="pres">
      <dgm:prSet presAssocID="{3400370A-00EA-4820-B90A-B53DE02EA2BB}" presName="circ6Tx" presStyleLbl="revTx" presStyleIdx="0" presStyleCnt="0" custLinFactY="-80341" custLinFactNeighborX="1615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38C4B-BA01-49CA-A065-3D0FE8D6ACF1}" type="pres">
      <dgm:prSet presAssocID="{3489AEC1-39B5-41CB-A435-7A99C697D6AE}" presName="circ7" presStyleLbl="vennNode1" presStyleIdx="6" presStyleCnt="7"/>
      <dgm:spPr/>
    </dgm:pt>
    <dgm:pt modelId="{4F802F8D-FCB4-4C3F-9E76-C1D86BDAD0F2}" type="pres">
      <dgm:prSet presAssocID="{3489AEC1-39B5-41CB-A435-7A99C697D6AE}" presName="circ7Tx" presStyleLbl="revTx" presStyleIdx="0" presStyleCnt="0" custLinFactY="100000" custLinFactNeighborX="2848" custLinFactNeighborY="114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EB26EB-E26D-4FA3-ACBA-D6CC1DE8BED0}" type="presOf" srcId="{3489AEC1-39B5-41CB-A435-7A99C697D6AE}" destId="{4F802F8D-FCB4-4C3F-9E76-C1D86BDAD0F2}" srcOrd="0" destOrd="0" presId="urn:microsoft.com/office/officeart/2005/8/layout/venn1"/>
    <dgm:cxn modelId="{C1DD6C93-68F3-43E5-9614-4F299EACEE65}" srcId="{A2B43A6C-BB90-4A49-8FA2-1BF70F1D90AC}" destId="{3400370A-00EA-4820-B90A-B53DE02EA2BB}" srcOrd="5" destOrd="0" parTransId="{FA5A47A1-8D83-45E0-BD5C-05F42E7F1874}" sibTransId="{5EE9C8C9-CD3C-4C3F-9566-BDF23A01A92D}"/>
    <dgm:cxn modelId="{C1687B60-B0EE-4F4D-8ECF-CFAEB487503F}" srcId="{A2B43A6C-BB90-4A49-8FA2-1BF70F1D90AC}" destId="{3489AEC1-39B5-41CB-A435-7A99C697D6AE}" srcOrd="6" destOrd="0" parTransId="{3C1BFD15-8625-45F2-9394-73E2E1A9AE55}" sibTransId="{4B3671AA-2A35-4323-94A1-34B2591BDEAE}"/>
    <dgm:cxn modelId="{C0ABB197-C724-4820-8B63-5B5468500785}" srcId="{A2B43A6C-BB90-4A49-8FA2-1BF70F1D90AC}" destId="{572B8397-1CE4-46CE-8A64-6FA6025631CF}" srcOrd="4" destOrd="0" parTransId="{6E2AF13B-0F91-4185-B31A-B000E015265A}" sibTransId="{4D0FCCAC-848E-4F75-B2E8-97BCBC8E1A29}"/>
    <dgm:cxn modelId="{17E4A63A-1CD1-480E-8C35-F878804BDED6}" srcId="{A2B43A6C-BB90-4A49-8FA2-1BF70F1D90AC}" destId="{8E582AFE-41F7-483C-B5B8-EF529CF48827}" srcOrd="1" destOrd="0" parTransId="{0DD5CD34-1FAC-4826-92B8-2A0B3CB6759F}" sibTransId="{C10CDE37-B1C5-4777-BB9F-02C7ADE04F8E}"/>
    <dgm:cxn modelId="{C492B44F-67A2-4ED2-9D96-ACF718C5D9EC}" type="presOf" srcId="{3400370A-00EA-4820-B90A-B53DE02EA2BB}" destId="{24C1D128-D797-4C5A-8129-49DC2F793604}" srcOrd="0" destOrd="0" presId="urn:microsoft.com/office/officeart/2005/8/layout/venn1"/>
    <dgm:cxn modelId="{7CB631AE-5F3B-426E-974C-C30E8ADFB205}" type="presOf" srcId="{A2B43A6C-BB90-4A49-8FA2-1BF70F1D90AC}" destId="{294B5FCD-9433-42FA-8716-89CE58ACDEB5}" srcOrd="0" destOrd="0" presId="urn:microsoft.com/office/officeart/2005/8/layout/venn1"/>
    <dgm:cxn modelId="{CBD1E8FB-4309-4811-88C9-DDDD96D2FDDD}" srcId="{A2B43A6C-BB90-4A49-8FA2-1BF70F1D90AC}" destId="{9DE3DEA7-13FF-4538-B151-EF8D413C0FC0}" srcOrd="2" destOrd="0" parTransId="{977236F2-6847-43C1-A78D-BEB713CA8A4A}" sibTransId="{46AFAE6B-C3E1-41B2-8127-325B0790E2E8}"/>
    <dgm:cxn modelId="{28165735-5C81-44E9-80B9-79DE9489F50C}" srcId="{A2B43A6C-BB90-4A49-8FA2-1BF70F1D90AC}" destId="{4D7B3C04-D564-4F66-9784-026C190ADB6B}" srcOrd="0" destOrd="0" parTransId="{6B51026A-E52A-4597-9517-8344A86323B8}" sibTransId="{CD6D642B-9290-4C25-A957-DD867D52AA64}"/>
    <dgm:cxn modelId="{248788B8-F19C-49E1-ABD7-4FCAFCD9CF6B}" type="presOf" srcId="{8E582AFE-41F7-483C-B5B8-EF529CF48827}" destId="{F188D241-19AC-4595-A2C3-7732CF6C9486}" srcOrd="0" destOrd="0" presId="urn:microsoft.com/office/officeart/2005/8/layout/venn1"/>
    <dgm:cxn modelId="{8FD7041A-5CE6-4093-B8E0-ECD38B5DB31D}" type="presOf" srcId="{572B8397-1CE4-46CE-8A64-6FA6025631CF}" destId="{39016C8F-21EA-44BA-A687-75C96C1F6436}" srcOrd="0" destOrd="0" presId="urn:microsoft.com/office/officeart/2005/8/layout/venn1"/>
    <dgm:cxn modelId="{15F74FC0-8A16-4725-BC5B-219BCABCB947}" type="presOf" srcId="{4D7B3C04-D564-4F66-9784-026C190ADB6B}" destId="{00012F25-8CD1-4568-935E-EAEFED80F97D}" srcOrd="0" destOrd="0" presId="urn:microsoft.com/office/officeart/2005/8/layout/venn1"/>
    <dgm:cxn modelId="{F5F4B1AB-0D5D-4605-9EC0-DDB2F4D3DA1E}" srcId="{A2B43A6C-BB90-4A49-8FA2-1BF70F1D90AC}" destId="{F262ED92-DA63-4806-86A6-5215A87F6C34}" srcOrd="3" destOrd="0" parTransId="{80F9B1F5-E367-4C97-AAC2-70809ED44A5C}" sibTransId="{F3A4D07E-44E3-4A6E-9AED-6A66C05AA23C}"/>
    <dgm:cxn modelId="{91EB98DC-2D62-4424-8301-F5DFFE0D1073}" type="presOf" srcId="{F262ED92-DA63-4806-86A6-5215A87F6C34}" destId="{310A29FE-032D-4F77-8F23-A1BBB314F800}" srcOrd="0" destOrd="0" presId="urn:microsoft.com/office/officeart/2005/8/layout/venn1"/>
    <dgm:cxn modelId="{67493981-69FF-4284-B504-C2194BF838E4}" type="presOf" srcId="{9DE3DEA7-13FF-4538-B151-EF8D413C0FC0}" destId="{7B5C0D65-4A39-4E2B-9688-84D5A41D8B4F}" srcOrd="0" destOrd="0" presId="urn:microsoft.com/office/officeart/2005/8/layout/venn1"/>
    <dgm:cxn modelId="{DB9DF504-4899-4CAC-9E85-6B8AE6FFCB95}" type="presParOf" srcId="{294B5FCD-9433-42FA-8716-89CE58ACDEB5}" destId="{959D58E7-2399-4AF8-AD61-589B20BD142A}" srcOrd="0" destOrd="0" presId="urn:microsoft.com/office/officeart/2005/8/layout/venn1"/>
    <dgm:cxn modelId="{D79D4E1B-74CD-4015-8B3A-6EA02D197B51}" type="presParOf" srcId="{294B5FCD-9433-42FA-8716-89CE58ACDEB5}" destId="{00012F25-8CD1-4568-935E-EAEFED80F97D}" srcOrd="1" destOrd="0" presId="urn:microsoft.com/office/officeart/2005/8/layout/venn1"/>
    <dgm:cxn modelId="{6E4BBA58-56AB-471B-8714-16BA2E8FF214}" type="presParOf" srcId="{294B5FCD-9433-42FA-8716-89CE58ACDEB5}" destId="{53B09FF4-3CA5-40BC-8AA2-5FC306890DC9}" srcOrd="2" destOrd="0" presId="urn:microsoft.com/office/officeart/2005/8/layout/venn1"/>
    <dgm:cxn modelId="{FAA66839-9B1D-4641-AE0F-C56CD389E5CC}" type="presParOf" srcId="{294B5FCD-9433-42FA-8716-89CE58ACDEB5}" destId="{F188D241-19AC-4595-A2C3-7732CF6C9486}" srcOrd="3" destOrd="0" presId="urn:microsoft.com/office/officeart/2005/8/layout/venn1"/>
    <dgm:cxn modelId="{98F644B7-E4CB-4E8B-B1DC-88D2182B8A9D}" type="presParOf" srcId="{294B5FCD-9433-42FA-8716-89CE58ACDEB5}" destId="{AD8DA354-3092-47B6-B7B0-BBEE82870F20}" srcOrd="4" destOrd="0" presId="urn:microsoft.com/office/officeart/2005/8/layout/venn1"/>
    <dgm:cxn modelId="{C81ECA80-2668-4805-A8FF-EF4E45030053}" type="presParOf" srcId="{294B5FCD-9433-42FA-8716-89CE58ACDEB5}" destId="{7B5C0D65-4A39-4E2B-9688-84D5A41D8B4F}" srcOrd="5" destOrd="0" presId="urn:microsoft.com/office/officeart/2005/8/layout/venn1"/>
    <dgm:cxn modelId="{78C1BFB4-B010-480E-B860-A7615D0EAF45}" type="presParOf" srcId="{294B5FCD-9433-42FA-8716-89CE58ACDEB5}" destId="{CCA14A1F-86AE-457E-AB9C-E07DBC7C321C}" srcOrd="6" destOrd="0" presId="urn:microsoft.com/office/officeart/2005/8/layout/venn1"/>
    <dgm:cxn modelId="{87F08D4F-5C8B-4787-A0BB-D9F0B3AD2F70}" type="presParOf" srcId="{294B5FCD-9433-42FA-8716-89CE58ACDEB5}" destId="{310A29FE-032D-4F77-8F23-A1BBB314F800}" srcOrd="7" destOrd="0" presId="urn:microsoft.com/office/officeart/2005/8/layout/venn1"/>
    <dgm:cxn modelId="{55A176AA-40A8-456A-8BF8-FB5BB3A5A8E1}" type="presParOf" srcId="{294B5FCD-9433-42FA-8716-89CE58ACDEB5}" destId="{4C6F7FF6-2AD6-4DDA-B96B-AE57C1E987B0}" srcOrd="8" destOrd="0" presId="urn:microsoft.com/office/officeart/2005/8/layout/venn1"/>
    <dgm:cxn modelId="{17949E8B-0307-4BEC-9FFD-A4D09CEB498F}" type="presParOf" srcId="{294B5FCD-9433-42FA-8716-89CE58ACDEB5}" destId="{39016C8F-21EA-44BA-A687-75C96C1F6436}" srcOrd="9" destOrd="0" presId="urn:microsoft.com/office/officeart/2005/8/layout/venn1"/>
    <dgm:cxn modelId="{34253555-831F-45CE-9D0B-00A969F13112}" type="presParOf" srcId="{294B5FCD-9433-42FA-8716-89CE58ACDEB5}" destId="{3E773403-5D1B-4733-9382-1AFE50A1A910}" srcOrd="10" destOrd="0" presId="urn:microsoft.com/office/officeart/2005/8/layout/venn1"/>
    <dgm:cxn modelId="{E2D04DF9-0AC8-4FFF-A6D9-F7ADA70FF11E}" type="presParOf" srcId="{294B5FCD-9433-42FA-8716-89CE58ACDEB5}" destId="{24C1D128-D797-4C5A-8129-49DC2F793604}" srcOrd="11" destOrd="0" presId="urn:microsoft.com/office/officeart/2005/8/layout/venn1"/>
    <dgm:cxn modelId="{03CBF8EB-2DF5-4FAE-9EB5-FAF14B868B08}" type="presParOf" srcId="{294B5FCD-9433-42FA-8716-89CE58ACDEB5}" destId="{F3F38C4B-BA01-49CA-A065-3D0FE8D6ACF1}" srcOrd="12" destOrd="0" presId="urn:microsoft.com/office/officeart/2005/8/layout/venn1"/>
    <dgm:cxn modelId="{B03DF4F1-D0D4-49FE-A7B2-5B07890A6241}" type="presParOf" srcId="{294B5FCD-9433-42FA-8716-89CE58ACDEB5}" destId="{4F802F8D-FCB4-4C3F-9E76-C1D86BDAD0F2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5C9802-9162-4F69-8341-761D3FB08F45}" type="doc">
      <dgm:prSet loTypeId="urn:microsoft.com/office/officeart/2005/8/layout/vList4#1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D6B0ED7-A675-4082-AFB7-3ED5FF4EAA9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500" b="1" dirty="0" smtClean="0">
              <a:cs typeface="Arial" charset="0"/>
            </a:rPr>
            <a:t>Organização de forma regional conformando uma Rede de Atenção à Saúde visando a integralidade da assistência e a equidade.</a:t>
          </a:r>
          <a:endParaRPr lang="pt-BR" sz="2500" dirty="0"/>
        </a:p>
      </dgm:t>
    </dgm:pt>
    <dgm:pt modelId="{E1D77BD1-4D2B-4237-9C5E-1ECF8533F746}" type="parTrans" cxnId="{D092ECED-8E18-49C4-9223-655A2F2C1502}">
      <dgm:prSet/>
      <dgm:spPr/>
      <dgm:t>
        <a:bodyPr/>
        <a:lstStyle/>
        <a:p>
          <a:endParaRPr lang="pt-BR"/>
        </a:p>
      </dgm:t>
    </dgm:pt>
    <dgm:pt modelId="{E0037BC6-95A9-44AA-AD5D-71FC7970833A}" type="sibTrans" cxnId="{D092ECED-8E18-49C4-9223-655A2F2C1502}">
      <dgm:prSet/>
      <dgm:spPr/>
      <dgm:t>
        <a:bodyPr/>
        <a:lstStyle/>
        <a:p>
          <a:endParaRPr lang="pt-BR"/>
        </a:p>
      </dgm:t>
    </dgm:pt>
    <dgm:pt modelId="{73370CC7-62D8-4890-84C4-D7BB0D3B2C3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500" b="1" dirty="0" smtClean="0">
              <a:cs typeface="Arial" charset="0"/>
            </a:rPr>
            <a:t>Garantia da população ao direito à saúde com acesso resolutivo de qualidade e em tempo oportuno.</a:t>
          </a:r>
          <a:endParaRPr lang="pt-BR" sz="2500" dirty="0"/>
        </a:p>
      </dgm:t>
    </dgm:pt>
    <dgm:pt modelId="{76962EC4-03A9-4623-BA30-8452D454E58E}" type="parTrans" cxnId="{0666ED20-A25C-4F4A-9B8F-5BF17A49AF6D}">
      <dgm:prSet/>
      <dgm:spPr/>
      <dgm:t>
        <a:bodyPr/>
        <a:lstStyle/>
        <a:p>
          <a:endParaRPr lang="pt-BR"/>
        </a:p>
      </dgm:t>
    </dgm:pt>
    <dgm:pt modelId="{4DEBD075-C4D7-48B0-8B82-28600D47DC48}" type="sibTrans" cxnId="{0666ED20-A25C-4F4A-9B8F-5BF17A49AF6D}">
      <dgm:prSet/>
      <dgm:spPr/>
      <dgm:t>
        <a:bodyPr/>
        <a:lstStyle/>
        <a:p>
          <a:endParaRPr lang="pt-BR"/>
        </a:p>
      </dgm:t>
    </dgm:pt>
    <dgm:pt modelId="{5B824151-C99F-4E69-87A6-E985BAA6AE3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500" b="1" dirty="0" smtClean="0">
              <a:cs typeface="Arial" charset="0"/>
            </a:rPr>
            <a:t>Definição clara das responsabilidades sanitárias entre os entes federativos – COAP.</a:t>
          </a:r>
          <a:endParaRPr lang="pt-BR" sz="2500" dirty="0"/>
        </a:p>
      </dgm:t>
    </dgm:pt>
    <dgm:pt modelId="{782D9602-451D-49FD-9F19-A20C35700CB3}" type="parTrans" cxnId="{1D11550E-BC62-40C7-A60D-B4BE751453FD}">
      <dgm:prSet/>
      <dgm:spPr/>
      <dgm:t>
        <a:bodyPr/>
        <a:lstStyle/>
        <a:p>
          <a:endParaRPr lang="pt-BR"/>
        </a:p>
      </dgm:t>
    </dgm:pt>
    <dgm:pt modelId="{1F4CB002-1540-4DE3-8768-F08411912571}" type="sibTrans" cxnId="{1D11550E-BC62-40C7-A60D-B4BE751453FD}">
      <dgm:prSet/>
      <dgm:spPr/>
      <dgm:t>
        <a:bodyPr/>
        <a:lstStyle/>
        <a:p>
          <a:endParaRPr lang="pt-BR"/>
        </a:p>
      </dgm:t>
    </dgm:pt>
    <dgm:pt modelId="{09CD9ADF-E114-4E3F-8550-8111ABDBD469}" type="pres">
      <dgm:prSet presAssocID="{3B5C9802-9162-4F69-8341-761D3FB08F4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EF85EB-4B30-43D5-BDB2-0C44E943C949}" type="pres">
      <dgm:prSet presAssocID="{3D6B0ED7-A675-4082-AFB7-3ED5FF4EAA96}" presName="comp" presStyleCnt="0"/>
      <dgm:spPr/>
    </dgm:pt>
    <dgm:pt modelId="{C43BB6A6-627F-48B9-B61B-402CCDAF8DA1}" type="pres">
      <dgm:prSet presAssocID="{3D6B0ED7-A675-4082-AFB7-3ED5FF4EAA96}" presName="box" presStyleLbl="node1" presStyleIdx="0" presStyleCnt="3" custLinFactNeighborX="1876" custLinFactNeighborY="-23434"/>
      <dgm:spPr/>
      <dgm:t>
        <a:bodyPr/>
        <a:lstStyle/>
        <a:p>
          <a:endParaRPr lang="pt-BR"/>
        </a:p>
      </dgm:t>
    </dgm:pt>
    <dgm:pt modelId="{FE05EB24-1064-42AA-B4AC-BA6C73A938B4}" type="pres">
      <dgm:prSet presAssocID="{3D6B0ED7-A675-4082-AFB7-3ED5FF4EAA96}" presName="img" presStyleLbl="fgImgPlace1" presStyleIdx="0" presStyleCnt="3" custLinFactNeighborX="785" custLinFactNeighborY="-36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12BF381-AC2C-4B5A-9371-195B1C6FB464}" type="pres">
      <dgm:prSet presAssocID="{3D6B0ED7-A675-4082-AFB7-3ED5FF4EAA9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A44978-C3A7-45A9-AEE7-D0EA3131B9B4}" type="pres">
      <dgm:prSet presAssocID="{E0037BC6-95A9-44AA-AD5D-71FC7970833A}" presName="spacer" presStyleCnt="0"/>
      <dgm:spPr/>
    </dgm:pt>
    <dgm:pt modelId="{FD9CDD02-F269-4DD4-A532-64C50E0A056E}" type="pres">
      <dgm:prSet presAssocID="{73370CC7-62D8-4890-84C4-D7BB0D3B2C34}" presName="comp" presStyleCnt="0"/>
      <dgm:spPr/>
    </dgm:pt>
    <dgm:pt modelId="{8CB69B47-9445-4876-AF71-5D27D4009951}" type="pres">
      <dgm:prSet presAssocID="{73370CC7-62D8-4890-84C4-D7BB0D3B2C34}" presName="box" presStyleLbl="node1" presStyleIdx="1" presStyleCnt="3"/>
      <dgm:spPr/>
      <dgm:t>
        <a:bodyPr/>
        <a:lstStyle/>
        <a:p>
          <a:endParaRPr lang="pt-BR"/>
        </a:p>
      </dgm:t>
    </dgm:pt>
    <dgm:pt modelId="{F6D5014E-5760-46CE-A0B2-BA1E1819BC3E}" type="pres">
      <dgm:prSet presAssocID="{73370CC7-62D8-4890-84C4-D7BB0D3B2C34}" presName="img" presStyleLbl="fgImgPlace1" presStyleIdx="1" presStyleCnt="3" custLinFactNeighborX="785" custLinFactNeighborY="-11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41F1EA-69F0-40C7-AB67-A058271C2EB9}" type="pres">
      <dgm:prSet presAssocID="{73370CC7-62D8-4890-84C4-D7BB0D3B2C3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BF4895-A344-41C5-8907-8F497A17EE9C}" type="pres">
      <dgm:prSet presAssocID="{4DEBD075-C4D7-48B0-8B82-28600D47DC48}" presName="spacer" presStyleCnt="0"/>
      <dgm:spPr/>
    </dgm:pt>
    <dgm:pt modelId="{D22F01F9-6238-4F41-BA34-5C12B23F9A5C}" type="pres">
      <dgm:prSet presAssocID="{5B824151-C99F-4E69-87A6-E985BAA6AE3B}" presName="comp" presStyleCnt="0"/>
      <dgm:spPr/>
    </dgm:pt>
    <dgm:pt modelId="{B7503D51-0F27-49CA-8A48-9B1E7E0ACF4F}" type="pres">
      <dgm:prSet presAssocID="{5B824151-C99F-4E69-87A6-E985BAA6AE3B}" presName="box" presStyleLbl="node1" presStyleIdx="2" presStyleCnt="3"/>
      <dgm:spPr/>
      <dgm:t>
        <a:bodyPr/>
        <a:lstStyle/>
        <a:p>
          <a:endParaRPr lang="pt-BR"/>
        </a:p>
      </dgm:t>
    </dgm:pt>
    <dgm:pt modelId="{ADC069BC-BF21-45B8-B8DC-EBBE4F5BE076}" type="pres">
      <dgm:prSet presAssocID="{5B824151-C99F-4E69-87A6-E985BAA6AE3B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F307A1-9CB3-4A48-AC05-4F05AA637846}" type="pres">
      <dgm:prSet presAssocID="{5B824151-C99F-4E69-87A6-E985BAA6AE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D3975F6-D58C-44A6-ADF7-5C486053648E}" type="presOf" srcId="{3B5C9802-9162-4F69-8341-761D3FB08F45}" destId="{09CD9ADF-E114-4E3F-8550-8111ABDBD469}" srcOrd="0" destOrd="0" presId="urn:microsoft.com/office/officeart/2005/8/layout/vList4#13"/>
    <dgm:cxn modelId="{623916D1-2762-4EF5-B6BB-12C3CA496D9B}" type="presOf" srcId="{3D6B0ED7-A675-4082-AFB7-3ED5FF4EAA96}" destId="{C12BF381-AC2C-4B5A-9371-195B1C6FB464}" srcOrd="1" destOrd="0" presId="urn:microsoft.com/office/officeart/2005/8/layout/vList4#13"/>
    <dgm:cxn modelId="{8AFC28E3-7C29-46C0-A554-CEC298A1FCBF}" type="presOf" srcId="{73370CC7-62D8-4890-84C4-D7BB0D3B2C34}" destId="{0641F1EA-69F0-40C7-AB67-A058271C2EB9}" srcOrd="1" destOrd="0" presId="urn:microsoft.com/office/officeart/2005/8/layout/vList4#13"/>
    <dgm:cxn modelId="{AE9FBBF3-1A1D-42DB-A1AD-54AE4A37083B}" type="presOf" srcId="{5B824151-C99F-4E69-87A6-E985BAA6AE3B}" destId="{51F307A1-9CB3-4A48-AC05-4F05AA637846}" srcOrd="1" destOrd="0" presId="urn:microsoft.com/office/officeart/2005/8/layout/vList4#13"/>
    <dgm:cxn modelId="{1B038989-533B-47CE-886E-872EA320EBD3}" type="presOf" srcId="{73370CC7-62D8-4890-84C4-D7BB0D3B2C34}" destId="{8CB69B47-9445-4876-AF71-5D27D4009951}" srcOrd="0" destOrd="0" presId="urn:microsoft.com/office/officeart/2005/8/layout/vList4#13"/>
    <dgm:cxn modelId="{D092ECED-8E18-49C4-9223-655A2F2C1502}" srcId="{3B5C9802-9162-4F69-8341-761D3FB08F45}" destId="{3D6B0ED7-A675-4082-AFB7-3ED5FF4EAA96}" srcOrd="0" destOrd="0" parTransId="{E1D77BD1-4D2B-4237-9C5E-1ECF8533F746}" sibTransId="{E0037BC6-95A9-44AA-AD5D-71FC7970833A}"/>
    <dgm:cxn modelId="{0666ED20-A25C-4F4A-9B8F-5BF17A49AF6D}" srcId="{3B5C9802-9162-4F69-8341-761D3FB08F45}" destId="{73370CC7-62D8-4890-84C4-D7BB0D3B2C34}" srcOrd="1" destOrd="0" parTransId="{76962EC4-03A9-4623-BA30-8452D454E58E}" sibTransId="{4DEBD075-C4D7-48B0-8B82-28600D47DC48}"/>
    <dgm:cxn modelId="{328B042C-8EB7-4704-AFB3-A3173D9BB8A5}" type="presOf" srcId="{3D6B0ED7-A675-4082-AFB7-3ED5FF4EAA96}" destId="{C43BB6A6-627F-48B9-B61B-402CCDAF8DA1}" srcOrd="0" destOrd="0" presId="urn:microsoft.com/office/officeart/2005/8/layout/vList4#13"/>
    <dgm:cxn modelId="{1D11550E-BC62-40C7-A60D-B4BE751453FD}" srcId="{3B5C9802-9162-4F69-8341-761D3FB08F45}" destId="{5B824151-C99F-4E69-87A6-E985BAA6AE3B}" srcOrd="2" destOrd="0" parTransId="{782D9602-451D-49FD-9F19-A20C35700CB3}" sibTransId="{1F4CB002-1540-4DE3-8768-F08411912571}"/>
    <dgm:cxn modelId="{8FF6DB3C-5BE3-421B-93E9-7F3A35D2F919}" type="presOf" srcId="{5B824151-C99F-4E69-87A6-E985BAA6AE3B}" destId="{B7503D51-0F27-49CA-8A48-9B1E7E0ACF4F}" srcOrd="0" destOrd="0" presId="urn:microsoft.com/office/officeart/2005/8/layout/vList4#13"/>
    <dgm:cxn modelId="{E9CA68CE-E9DB-418A-A7D8-B2495E082859}" type="presParOf" srcId="{09CD9ADF-E114-4E3F-8550-8111ABDBD469}" destId="{AFEF85EB-4B30-43D5-BDB2-0C44E943C949}" srcOrd="0" destOrd="0" presId="urn:microsoft.com/office/officeart/2005/8/layout/vList4#13"/>
    <dgm:cxn modelId="{D7C90C46-5BEF-4FD4-B79A-4B2A0F3C2923}" type="presParOf" srcId="{AFEF85EB-4B30-43D5-BDB2-0C44E943C949}" destId="{C43BB6A6-627F-48B9-B61B-402CCDAF8DA1}" srcOrd="0" destOrd="0" presId="urn:microsoft.com/office/officeart/2005/8/layout/vList4#13"/>
    <dgm:cxn modelId="{761B6A91-C298-46E7-9647-5ED016B7630B}" type="presParOf" srcId="{AFEF85EB-4B30-43D5-BDB2-0C44E943C949}" destId="{FE05EB24-1064-42AA-B4AC-BA6C73A938B4}" srcOrd="1" destOrd="0" presId="urn:microsoft.com/office/officeart/2005/8/layout/vList4#13"/>
    <dgm:cxn modelId="{36E50DB2-F1DA-48A0-B939-21F4C2F73663}" type="presParOf" srcId="{AFEF85EB-4B30-43D5-BDB2-0C44E943C949}" destId="{C12BF381-AC2C-4B5A-9371-195B1C6FB464}" srcOrd="2" destOrd="0" presId="urn:microsoft.com/office/officeart/2005/8/layout/vList4#13"/>
    <dgm:cxn modelId="{DEFB6093-1A04-4D6A-898F-E060411C0199}" type="presParOf" srcId="{09CD9ADF-E114-4E3F-8550-8111ABDBD469}" destId="{B6A44978-C3A7-45A9-AEE7-D0EA3131B9B4}" srcOrd="1" destOrd="0" presId="urn:microsoft.com/office/officeart/2005/8/layout/vList4#13"/>
    <dgm:cxn modelId="{BA1ED3BC-4202-4F36-A630-157F0F5FC8AC}" type="presParOf" srcId="{09CD9ADF-E114-4E3F-8550-8111ABDBD469}" destId="{FD9CDD02-F269-4DD4-A532-64C50E0A056E}" srcOrd="2" destOrd="0" presId="urn:microsoft.com/office/officeart/2005/8/layout/vList4#13"/>
    <dgm:cxn modelId="{8BEE09C6-595C-42DE-94C3-0E1B5F30B159}" type="presParOf" srcId="{FD9CDD02-F269-4DD4-A532-64C50E0A056E}" destId="{8CB69B47-9445-4876-AF71-5D27D4009951}" srcOrd="0" destOrd="0" presId="urn:microsoft.com/office/officeart/2005/8/layout/vList4#13"/>
    <dgm:cxn modelId="{B61554EB-3850-4D37-A0C3-E483EDD4545D}" type="presParOf" srcId="{FD9CDD02-F269-4DD4-A532-64C50E0A056E}" destId="{F6D5014E-5760-46CE-A0B2-BA1E1819BC3E}" srcOrd="1" destOrd="0" presId="urn:microsoft.com/office/officeart/2005/8/layout/vList4#13"/>
    <dgm:cxn modelId="{B59D7944-A506-4079-84D4-CA32F495E262}" type="presParOf" srcId="{FD9CDD02-F269-4DD4-A532-64C50E0A056E}" destId="{0641F1EA-69F0-40C7-AB67-A058271C2EB9}" srcOrd="2" destOrd="0" presId="urn:microsoft.com/office/officeart/2005/8/layout/vList4#13"/>
    <dgm:cxn modelId="{788F35D8-9ABF-4696-A341-96DE2E267EB7}" type="presParOf" srcId="{09CD9ADF-E114-4E3F-8550-8111ABDBD469}" destId="{3DBF4895-A344-41C5-8907-8F497A17EE9C}" srcOrd="3" destOrd="0" presId="urn:microsoft.com/office/officeart/2005/8/layout/vList4#13"/>
    <dgm:cxn modelId="{654762E8-0250-4EDC-9A05-BB58091286C7}" type="presParOf" srcId="{09CD9ADF-E114-4E3F-8550-8111ABDBD469}" destId="{D22F01F9-6238-4F41-BA34-5C12B23F9A5C}" srcOrd="4" destOrd="0" presId="urn:microsoft.com/office/officeart/2005/8/layout/vList4#13"/>
    <dgm:cxn modelId="{F48C79AA-3C65-4798-91B6-40B006317979}" type="presParOf" srcId="{D22F01F9-6238-4F41-BA34-5C12B23F9A5C}" destId="{B7503D51-0F27-49CA-8A48-9B1E7E0ACF4F}" srcOrd="0" destOrd="0" presId="urn:microsoft.com/office/officeart/2005/8/layout/vList4#13"/>
    <dgm:cxn modelId="{63A2604E-033A-4EA9-82AF-95B109BA47AE}" type="presParOf" srcId="{D22F01F9-6238-4F41-BA34-5C12B23F9A5C}" destId="{ADC069BC-BF21-45B8-B8DC-EBBE4F5BE076}" srcOrd="1" destOrd="0" presId="urn:microsoft.com/office/officeart/2005/8/layout/vList4#13"/>
    <dgm:cxn modelId="{9059D91C-5E1C-4F7F-8B1B-2459E3CA0B5C}" type="presParOf" srcId="{D22F01F9-6238-4F41-BA34-5C12B23F9A5C}" destId="{51F307A1-9CB3-4A48-AC05-4F05AA637846}" srcOrd="2" destOrd="0" presId="urn:microsoft.com/office/officeart/2005/8/layout/vList4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5C9802-9162-4F69-8341-761D3FB08F45}" type="doc">
      <dgm:prSet loTypeId="urn:microsoft.com/office/officeart/2005/8/layout/vList4#1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D6B0ED7-A675-4082-AFB7-3ED5FF4EAA96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cs typeface="Arial" charset="0"/>
            </a:rPr>
            <a:t>Garantem maior segurança jurídica, transparência, controle social e resultados efetivos visando a melhoria da saúde do cidadão.</a:t>
          </a:r>
          <a:endParaRPr lang="pt-BR" dirty="0"/>
        </a:p>
      </dgm:t>
    </dgm:pt>
    <dgm:pt modelId="{E1D77BD1-4D2B-4237-9C5E-1ECF8533F746}" type="parTrans" cxnId="{D092ECED-8E18-49C4-9223-655A2F2C1502}">
      <dgm:prSet/>
      <dgm:spPr/>
      <dgm:t>
        <a:bodyPr/>
        <a:lstStyle/>
        <a:p>
          <a:endParaRPr lang="pt-BR"/>
        </a:p>
      </dgm:t>
    </dgm:pt>
    <dgm:pt modelId="{E0037BC6-95A9-44AA-AD5D-71FC7970833A}" type="sibTrans" cxnId="{D092ECED-8E18-49C4-9223-655A2F2C1502}">
      <dgm:prSet/>
      <dgm:spPr/>
      <dgm:t>
        <a:bodyPr/>
        <a:lstStyle/>
        <a:p>
          <a:endParaRPr lang="pt-BR"/>
        </a:p>
      </dgm:t>
    </dgm:pt>
    <dgm:pt modelId="{73370CC7-62D8-4890-84C4-D7BB0D3B2C34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/>
            <a:t>Ampliam o comprometimento dos chefes do Poder Executivo sob os temas da saúde. </a:t>
          </a:r>
          <a:endParaRPr lang="pt-BR" dirty="0"/>
        </a:p>
      </dgm:t>
    </dgm:pt>
    <dgm:pt modelId="{76962EC4-03A9-4623-BA30-8452D454E58E}" type="parTrans" cxnId="{0666ED20-A25C-4F4A-9B8F-5BF17A49AF6D}">
      <dgm:prSet/>
      <dgm:spPr/>
      <dgm:t>
        <a:bodyPr/>
        <a:lstStyle/>
        <a:p>
          <a:endParaRPr lang="pt-BR"/>
        </a:p>
      </dgm:t>
    </dgm:pt>
    <dgm:pt modelId="{4DEBD075-C4D7-48B0-8B82-28600D47DC48}" type="sibTrans" cxnId="{0666ED20-A25C-4F4A-9B8F-5BF17A49AF6D}">
      <dgm:prSet/>
      <dgm:spPr/>
      <dgm:t>
        <a:bodyPr/>
        <a:lstStyle/>
        <a:p>
          <a:endParaRPr lang="pt-BR"/>
        </a:p>
      </dgm:t>
    </dgm:pt>
    <dgm:pt modelId="{09CD9ADF-E114-4E3F-8550-8111ABDBD469}" type="pres">
      <dgm:prSet presAssocID="{3B5C9802-9162-4F69-8341-761D3FB08F4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EF85EB-4B30-43D5-BDB2-0C44E943C949}" type="pres">
      <dgm:prSet presAssocID="{3D6B0ED7-A675-4082-AFB7-3ED5FF4EAA96}" presName="comp" presStyleCnt="0"/>
      <dgm:spPr/>
    </dgm:pt>
    <dgm:pt modelId="{C43BB6A6-627F-48B9-B61B-402CCDAF8DA1}" type="pres">
      <dgm:prSet presAssocID="{3D6B0ED7-A675-4082-AFB7-3ED5FF4EAA96}" presName="box" presStyleLbl="node1" presStyleIdx="0" presStyleCnt="2" custLinFactNeighborX="-749" custLinFactNeighborY="-3069"/>
      <dgm:spPr/>
      <dgm:t>
        <a:bodyPr/>
        <a:lstStyle/>
        <a:p>
          <a:endParaRPr lang="pt-BR"/>
        </a:p>
      </dgm:t>
    </dgm:pt>
    <dgm:pt modelId="{FE05EB24-1064-42AA-B4AC-BA6C73A938B4}" type="pres">
      <dgm:prSet presAssocID="{3D6B0ED7-A675-4082-AFB7-3ED5FF4EAA96}" presName="img" presStyleLbl="fgImgPlace1" presStyleIdx="0" presStyleCnt="2" custLinFactNeighborX="785" custLinFactNeighborY="-36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2BF381-AC2C-4B5A-9371-195B1C6FB464}" type="pres">
      <dgm:prSet presAssocID="{3D6B0ED7-A675-4082-AFB7-3ED5FF4EAA9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A44978-C3A7-45A9-AEE7-D0EA3131B9B4}" type="pres">
      <dgm:prSet presAssocID="{E0037BC6-95A9-44AA-AD5D-71FC7970833A}" presName="spacer" presStyleCnt="0"/>
      <dgm:spPr/>
    </dgm:pt>
    <dgm:pt modelId="{FD9CDD02-F269-4DD4-A532-64C50E0A056E}" type="pres">
      <dgm:prSet presAssocID="{73370CC7-62D8-4890-84C4-D7BB0D3B2C34}" presName="comp" presStyleCnt="0"/>
      <dgm:spPr/>
    </dgm:pt>
    <dgm:pt modelId="{8CB69B47-9445-4876-AF71-5D27D4009951}" type="pres">
      <dgm:prSet presAssocID="{73370CC7-62D8-4890-84C4-D7BB0D3B2C34}" presName="box" presStyleLbl="node1" presStyleIdx="1" presStyleCnt="2" custLinFactNeighborX="126" custLinFactNeighborY="4028"/>
      <dgm:spPr/>
      <dgm:t>
        <a:bodyPr/>
        <a:lstStyle/>
        <a:p>
          <a:endParaRPr lang="pt-BR"/>
        </a:p>
      </dgm:t>
    </dgm:pt>
    <dgm:pt modelId="{F6D5014E-5760-46CE-A0B2-BA1E1819BC3E}" type="pres">
      <dgm:prSet presAssocID="{73370CC7-62D8-4890-84C4-D7BB0D3B2C34}" presName="img" presStyleLbl="fgImgPlace1" presStyleIdx="1" presStyleCnt="2" custLinFactNeighborX="785" custLinFactNeighborY="-11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41F1EA-69F0-40C7-AB67-A058271C2EB9}" type="pres">
      <dgm:prSet presAssocID="{73370CC7-62D8-4890-84C4-D7BB0D3B2C3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4199A6-BD92-4426-9764-990A92494A8F}" type="presOf" srcId="{3D6B0ED7-A675-4082-AFB7-3ED5FF4EAA96}" destId="{C43BB6A6-627F-48B9-B61B-402CCDAF8DA1}" srcOrd="0" destOrd="0" presId="urn:microsoft.com/office/officeart/2005/8/layout/vList4#14"/>
    <dgm:cxn modelId="{8425D539-8092-4B83-A240-1F1EDA546BBC}" type="presOf" srcId="{73370CC7-62D8-4890-84C4-D7BB0D3B2C34}" destId="{8CB69B47-9445-4876-AF71-5D27D4009951}" srcOrd="0" destOrd="0" presId="urn:microsoft.com/office/officeart/2005/8/layout/vList4#14"/>
    <dgm:cxn modelId="{0666ED20-A25C-4F4A-9B8F-5BF17A49AF6D}" srcId="{3B5C9802-9162-4F69-8341-761D3FB08F45}" destId="{73370CC7-62D8-4890-84C4-D7BB0D3B2C34}" srcOrd="1" destOrd="0" parTransId="{76962EC4-03A9-4623-BA30-8452D454E58E}" sibTransId="{4DEBD075-C4D7-48B0-8B82-28600D47DC48}"/>
    <dgm:cxn modelId="{A6B666E1-7B79-4615-9C03-CE2B0B8379A3}" type="presOf" srcId="{3D6B0ED7-A675-4082-AFB7-3ED5FF4EAA96}" destId="{C12BF381-AC2C-4B5A-9371-195B1C6FB464}" srcOrd="1" destOrd="0" presId="urn:microsoft.com/office/officeart/2005/8/layout/vList4#14"/>
    <dgm:cxn modelId="{DA647976-82F0-4346-8622-810B6C8686D7}" type="presOf" srcId="{3B5C9802-9162-4F69-8341-761D3FB08F45}" destId="{09CD9ADF-E114-4E3F-8550-8111ABDBD469}" srcOrd="0" destOrd="0" presId="urn:microsoft.com/office/officeart/2005/8/layout/vList4#14"/>
    <dgm:cxn modelId="{D092ECED-8E18-49C4-9223-655A2F2C1502}" srcId="{3B5C9802-9162-4F69-8341-761D3FB08F45}" destId="{3D6B0ED7-A675-4082-AFB7-3ED5FF4EAA96}" srcOrd="0" destOrd="0" parTransId="{E1D77BD1-4D2B-4237-9C5E-1ECF8533F746}" sibTransId="{E0037BC6-95A9-44AA-AD5D-71FC7970833A}"/>
    <dgm:cxn modelId="{E7B56A37-2852-48E1-9FC5-EE720514D24F}" type="presOf" srcId="{73370CC7-62D8-4890-84C4-D7BB0D3B2C34}" destId="{0641F1EA-69F0-40C7-AB67-A058271C2EB9}" srcOrd="1" destOrd="0" presId="urn:microsoft.com/office/officeart/2005/8/layout/vList4#14"/>
    <dgm:cxn modelId="{79F81FA9-081C-4115-9FFE-763ED80B2CF7}" type="presParOf" srcId="{09CD9ADF-E114-4E3F-8550-8111ABDBD469}" destId="{AFEF85EB-4B30-43D5-BDB2-0C44E943C949}" srcOrd="0" destOrd="0" presId="urn:microsoft.com/office/officeart/2005/8/layout/vList4#14"/>
    <dgm:cxn modelId="{FE17FE4B-66C5-4E6F-953F-01CD0BE91689}" type="presParOf" srcId="{AFEF85EB-4B30-43D5-BDB2-0C44E943C949}" destId="{C43BB6A6-627F-48B9-B61B-402CCDAF8DA1}" srcOrd="0" destOrd="0" presId="urn:microsoft.com/office/officeart/2005/8/layout/vList4#14"/>
    <dgm:cxn modelId="{0C7508E4-C084-4040-80D1-8C5938001C05}" type="presParOf" srcId="{AFEF85EB-4B30-43D5-BDB2-0C44E943C949}" destId="{FE05EB24-1064-42AA-B4AC-BA6C73A938B4}" srcOrd="1" destOrd="0" presId="urn:microsoft.com/office/officeart/2005/8/layout/vList4#14"/>
    <dgm:cxn modelId="{7B577907-E6B2-4097-8214-EDA52A5E22F2}" type="presParOf" srcId="{AFEF85EB-4B30-43D5-BDB2-0C44E943C949}" destId="{C12BF381-AC2C-4B5A-9371-195B1C6FB464}" srcOrd="2" destOrd="0" presId="urn:microsoft.com/office/officeart/2005/8/layout/vList4#14"/>
    <dgm:cxn modelId="{65D5A751-836D-4AAD-B6E2-C4C49A7DB418}" type="presParOf" srcId="{09CD9ADF-E114-4E3F-8550-8111ABDBD469}" destId="{B6A44978-C3A7-45A9-AEE7-D0EA3131B9B4}" srcOrd="1" destOrd="0" presId="urn:microsoft.com/office/officeart/2005/8/layout/vList4#14"/>
    <dgm:cxn modelId="{2196FA9A-C39D-4FCD-8BAB-DB6AC9B45AB2}" type="presParOf" srcId="{09CD9ADF-E114-4E3F-8550-8111ABDBD469}" destId="{FD9CDD02-F269-4DD4-A532-64C50E0A056E}" srcOrd="2" destOrd="0" presId="urn:microsoft.com/office/officeart/2005/8/layout/vList4#14"/>
    <dgm:cxn modelId="{37A553A4-66FA-4D39-9115-1773B0AC5AB7}" type="presParOf" srcId="{FD9CDD02-F269-4DD4-A532-64C50E0A056E}" destId="{8CB69B47-9445-4876-AF71-5D27D4009951}" srcOrd="0" destOrd="0" presId="urn:microsoft.com/office/officeart/2005/8/layout/vList4#14"/>
    <dgm:cxn modelId="{B7821103-75A8-40BD-82E3-4FCD9B237012}" type="presParOf" srcId="{FD9CDD02-F269-4DD4-A532-64C50E0A056E}" destId="{F6D5014E-5760-46CE-A0B2-BA1E1819BC3E}" srcOrd="1" destOrd="0" presId="urn:microsoft.com/office/officeart/2005/8/layout/vList4#14"/>
    <dgm:cxn modelId="{ABBE81FA-1C53-43FA-A2CD-923C71B3AF37}" type="presParOf" srcId="{FD9CDD02-F269-4DD4-A532-64C50E0A056E}" destId="{0641F1EA-69F0-40C7-AB67-A058271C2EB9}" srcOrd="2" destOrd="0" presId="urn:microsoft.com/office/officeart/2005/8/layout/vList4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020276-DCF4-428C-AF62-0E55CC34CB7D}" type="doc">
      <dgm:prSet loTypeId="urn:microsoft.com/office/officeart/2005/8/layout/vList4#1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EA6B0A1-5AAD-42AD-9AB4-6440BC695F41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 smtClean="0"/>
            <a:t>A </a:t>
          </a:r>
          <a:r>
            <a:rPr lang="pt-BR" sz="2000" b="1" dirty="0" smtClean="0"/>
            <a:t>Rede de Atenção à Saúde</a:t>
          </a:r>
          <a:r>
            <a:rPr lang="pt-BR" sz="2000" dirty="0" smtClean="0"/>
            <a:t>, como o conjunto de ações e serviços de saúde articulados em níveis de complexidade crescente, com a finalidade de </a:t>
          </a:r>
          <a:r>
            <a:rPr lang="pt-BR" sz="2000" b="1" dirty="0" smtClean="0"/>
            <a:t>garantir a integralidade </a:t>
          </a:r>
          <a:r>
            <a:rPr lang="pt-BR" sz="2000" dirty="0" smtClean="0"/>
            <a:t>da assistência à saúde</a:t>
          </a:r>
        </a:p>
        <a:p>
          <a:r>
            <a:rPr lang="pt-BR" sz="2000" b="1" dirty="0" smtClean="0"/>
            <a:t>Art. 20.</a:t>
          </a:r>
          <a:r>
            <a:rPr lang="pt-BR" sz="2000" dirty="0" smtClean="0"/>
            <a:t> A integralidade da assistência à saúde se inicia e se completa na Rede de Atenção à Saúde, mediante </a:t>
          </a:r>
          <a:r>
            <a:rPr lang="pt-BR" sz="2000" b="1" dirty="0" smtClean="0"/>
            <a:t>referenciamento</a:t>
          </a:r>
          <a:r>
            <a:rPr lang="pt-BR" sz="2000" dirty="0" smtClean="0"/>
            <a:t> do usuário na </a:t>
          </a:r>
          <a:r>
            <a:rPr lang="pt-BR" sz="2000" b="1" u="sng" dirty="0" smtClean="0"/>
            <a:t>rede regional </a:t>
          </a:r>
          <a:r>
            <a:rPr lang="pt-BR" sz="2000" dirty="0" smtClean="0"/>
            <a:t>e </a:t>
          </a:r>
          <a:r>
            <a:rPr lang="pt-BR" sz="2000" b="1" u="sng" dirty="0" smtClean="0"/>
            <a:t>interestadual</a:t>
          </a:r>
          <a:r>
            <a:rPr lang="pt-BR" sz="2000" dirty="0" smtClean="0"/>
            <a:t>, conforme pactuado nas Comissões Intergestores</a:t>
          </a:r>
        </a:p>
        <a:p>
          <a:r>
            <a:rPr lang="pt-BR" sz="2000" dirty="0" smtClean="0"/>
            <a:t>Art. 7º As </a:t>
          </a:r>
          <a:r>
            <a:rPr lang="pt-BR" sz="2000" b="1" dirty="0" smtClean="0"/>
            <a:t>Redes de Atenção à Saúde </a:t>
          </a:r>
          <a:r>
            <a:rPr lang="pt-BR" sz="2000" dirty="0" smtClean="0"/>
            <a:t>estarão compreendidas no âmbito de </a:t>
          </a:r>
          <a:r>
            <a:rPr lang="pt-BR" sz="2000" b="1" i="1" dirty="0" smtClean="0"/>
            <a:t>uma Região de Saúde ou em várias delas</a:t>
          </a:r>
          <a:r>
            <a:rPr lang="pt-BR" sz="2000" i="1" dirty="0" smtClean="0"/>
            <a:t>, </a:t>
          </a:r>
          <a:r>
            <a:rPr lang="pt-BR" sz="2000" dirty="0" smtClean="0"/>
            <a:t>em consonância com diretrizes pactuadas nas Comissões Intergestores.</a:t>
          </a:r>
          <a:endParaRPr lang="pt-BR" sz="2000" dirty="0"/>
        </a:p>
      </dgm:t>
    </dgm:pt>
    <dgm:pt modelId="{B6838789-46EC-41D4-9556-28593A86EFFA}" type="parTrans" cxnId="{C35D2277-3FCC-4D3A-AB01-F7F3F2FAA830}">
      <dgm:prSet/>
      <dgm:spPr/>
      <dgm:t>
        <a:bodyPr/>
        <a:lstStyle/>
        <a:p>
          <a:endParaRPr lang="pt-BR"/>
        </a:p>
      </dgm:t>
    </dgm:pt>
    <dgm:pt modelId="{A4AF535A-4487-4C6F-B714-7DC441FFD857}" type="sibTrans" cxnId="{C35D2277-3FCC-4D3A-AB01-F7F3F2FAA830}">
      <dgm:prSet/>
      <dgm:spPr/>
      <dgm:t>
        <a:bodyPr/>
        <a:lstStyle/>
        <a:p>
          <a:endParaRPr lang="pt-BR"/>
        </a:p>
      </dgm:t>
    </dgm:pt>
    <dgm:pt modelId="{0425EC4C-DBC6-46B9-BD78-2EDA7D30D192}" type="pres">
      <dgm:prSet presAssocID="{84020276-DCF4-428C-AF62-0E55CC34CB7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971AE2-8FD9-45B0-908E-13CB4419E590}" type="pres">
      <dgm:prSet presAssocID="{EEA6B0A1-5AAD-42AD-9AB4-6440BC695F41}" presName="comp" presStyleCnt="0"/>
      <dgm:spPr/>
    </dgm:pt>
    <dgm:pt modelId="{E5D03D0C-BF15-4CC6-A1D9-9BBCF0AD1BCB}" type="pres">
      <dgm:prSet presAssocID="{EEA6B0A1-5AAD-42AD-9AB4-6440BC695F41}" presName="box" presStyleLbl="node1" presStyleIdx="0" presStyleCnt="1" custLinFactNeighborX="1001" custLinFactNeighborY="-1063"/>
      <dgm:spPr/>
      <dgm:t>
        <a:bodyPr/>
        <a:lstStyle/>
        <a:p>
          <a:endParaRPr lang="pt-BR"/>
        </a:p>
      </dgm:t>
    </dgm:pt>
    <dgm:pt modelId="{0461A904-F2DD-4CCB-ACF8-415A685D5697}" type="pres">
      <dgm:prSet presAssocID="{EEA6B0A1-5AAD-42AD-9AB4-6440BC695F41}" presName="img" presStyleLbl="fgImgPlace1" presStyleIdx="0" presStyleCnt="1" custFlipVert="0" custFlipHor="1" custScaleX="3665" custScaleY="60715" custLinFactX="-100000" custLinFactNeighborX="-125605" custLinFactNeighborY="-3572"/>
      <dgm:spPr/>
      <dgm:t>
        <a:bodyPr/>
        <a:lstStyle/>
        <a:p>
          <a:endParaRPr lang="en-US"/>
        </a:p>
      </dgm:t>
    </dgm:pt>
    <dgm:pt modelId="{2A9F043A-2456-4CFA-A5D8-1CD29591D7DA}" type="pres">
      <dgm:prSet presAssocID="{EEA6B0A1-5AAD-42AD-9AB4-6440BC695F4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A254E2-0206-4947-AC7B-F9633F3D3774}" type="presOf" srcId="{EEA6B0A1-5AAD-42AD-9AB4-6440BC695F41}" destId="{2A9F043A-2456-4CFA-A5D8-1CD29591D7DA}" srcOrd="1" destOrd="0" presId="urn:microsoft.com/office/officeart/2005/8/layout/vList4#16"/>
    <dgm:cxn modelId="{BD04E057-5D31-460D-833F-DE0E947D0A68}" type="presOf" srcId="{EEA6B0A1-5AAD-42AD-9AB4-6440BC695F41}" destId="{E5D03D0C-BF15-4CC6-A1D9-9BBCF0AD1BCB}" srcOrd="0" destOrd="0" presId="urn:microsoft.com/office/officeart/2005/8/layout/vList4#16"/>
    <dgm:cxn modelId="{654D86FA-991E-44D0-9CB5-6E07AC85F8D3}" type="presOf" srcId="{84020276-DCF4-428C-AF62-0E55CC34CB7D}" destId="{0425EC4C-DBC6-46B9-BD78-2EDA7D30D192}" srcOrd="0" destOrd="0" presId="urn:microsoft.com/office/officeart/2005/8/layout/vList4#16"/>
    <dgm:cxn modelId="{C35D2277-3FCC-4D3A-AB01-F7F3F2FAA830}" srcId="{84020276-DCF4-428C-AF62-0E55CC34CB7D}" destId="{EEA6B0A1-5AAD-42AD-9AB4-6440BC695F41}" srcOrd="0" destOrd="0" parTransId="{B6838789-46EC-41D4-9556-28593A86EFFA}" sibTransId="{A4AF535A-4487-4C6F-B714-7DC441FFD857}"/>
    <dgm:cxn modelId="{51BA8775-EA68-466A-AB53-2E634AA09144}" type="presParOf" srcId="{0425EC4C-DBC6-46B9-BD78-2EDA7D30D192}" destId="{07971AE2-8FD9-45B0-908E-13CB4419E590}" srcOrd="0" destOrd="0" presId="urn:microsoft.com/office/officeart/2005/8/layout/vList4#16"/>
    <dgm:cxn modelId="{C77959ED-204A-4BFC-B7C1-8B07F3B8AA8B}" type="presParOf" srcId="{07971AE2-8FD9-45B0-908E-13CB4419E590}" destId="{E5D03D0C-BF15-4CC6-A1D9-9BBCF0AD1BCB}" srcOrd="0" destOrd="0" presId="urn:microsoft.com/office/officeart/2005/8/layout/vList4#16"/>
    <dgm:cxn modelId="{659C066A-DF9B-46C5-94A0-52BAEB450ACE}" type="presParOf" srcId="{07971AE2-8FD9-45B0-908E-13CB4419E590}" destId="{0461A904-F2DD-4CCB-ACF8-415A685D5697}" srcOrd="1" destOrd="0" presId="urn:microsoft.com/office/officeart/2005/8/layout/vList4#16"/>
    <dgm:cxn modelId="{BF8753CC-BBF5-46AD-8461-A6233B73E75C}" type="presParOf" srcId="{07971AE2-8FD9-45B0-908E-13CB4419E590}" destId="{2A9F043A-2456-4CFA-A5D8-1CD29591D7DA}" srcOrd="2" destOrd="0" presId="urn:microsoft.com/office/officeart/2005/8/layout/vList4#1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3C32F9-8AB8-4FFD-9BE5-0E2E152B50C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91FFEE5-B99A-46DF-B4F8-0014EA24D806}">
      <dgm:prSet phldrT="[Texto]" custT="1"/>
      <dgm:spPr/>
      <dgm:t>
        <a:bodyPr/>
        <a:lstStyle/>
        <a:p>
          <a:r>
            <a:rPr lang="pt-BR" sz="2000" b="1" dirty="0" smtClean="0"/>
            <a:t>Indicadores:</a:t>
          </a:r>
          <a:endParaRPr lang="pt-BR" sz="2000" b="1" dirty="0"/>
        </a:p>
      </dgm:t>
    </dgm:pt>
    <dgm:pt modelId="{E3E82D73-694D-4FE6-9A3D-D285D7CC5078}" type="parTrans" cxnId="{9B218793-86ED-4FD4-B4AD-C57E08532839}">
      <dgm:prSet/>
      <dgm:spPr/>
      <dgm:t>
        <a:bodyPr/>
        <a:lstStyle/>
        <a:p>
          <a:endParaRPr lang="pt-BR" sz="2000" b="1"/>
        </a:p>
      </dgm:t>
    </dgm:pt>
    <dgm:pt modelId="{1C9BEAB8-7E0D-4782-9D05-3E2D2307FDEB}" type="sibTrans" cxnId="{9B218793-86ED-4FD4-B4AD-C57E08532839}">
      <dgm:prSet/>
      <dgm:spPr/>
      <dgm:t>
        <a:bodyPr/>
        <a:lstStyle/>
        <a:p>
          <a:endParaRPr lang="pt-BR" sz="2000" b="1"/>
        </a:p>
      </dgm:t>
    </dgm:pt>
    <dgm:pt modelId="{BD122240-5708-44BB-8841-46D1DA04E713}">
      <dgm:prSet phldrT="[Texto]" custT="1"/>
      <dgm:spPr/>
      <dgm:t>
        <a:bodyPr/>
        <a:lstStyle/>
        <a:p>
          <a:r>
            <a:rPr lang="pt-BR" sz="2000" b="1" dirty="0" smtClean="0"/>
            <a:t>IDSUS</a:t>
          </a:r>
          <a:endParaRPr lang="pt-BR" sz="2000" b="1" dirty="0"/>
        </a:p>
      </dgm:t>
    </dgm:pt>
    <dgm:pt modelId="{C5B5AE9F-AE23-49A1-83A2-412A4A70A6D2}" type="parTrans" cxnId="{C7FF9C9E-CCB8-4E58-BB5F-A810280AF233}">
      <dgm:prSet/>
      <dgm:spPr/>
      <dgm:t>
        <a:bodyPr/>
        <a:lstStyle/>
        <a:p>
          <a:endParaRPr lang="pt-BR" sz="2000" b="1"/>
        </a:p>
      </dgm:t>
    </dgm:pt>
    <dgm:pt modelId="{CF823E69-BD96-42F1-A0BF-E59D811BDE2B}" type="sibTrans" cxnId="{C7FF9C9E-CCB8-4E58-BB5F-A810280AF233}">
      <dgm:prSet/>
      <dgm:spPr/>
      <dgm:t>
        <a:bodyPr/>
        <a:lstStyle/>
        <a:p>
          <a:endParaRPr lang="pt-BR" sz="2000" b="1"/>
        </a:p>
      </dgm:t>
    </dgm:pt>
    <dgm:pt modelId="{E8E477AE-ADDD-49AB-9EED-CF61CEBFB7A2}">
      <dgm:prSet phldrT="[Texto]" custT="1"/>
      <dgm:spPr/>
      <dgm:t>
        <a:bodyPr/>
        <a:lstStyle/>
        <a:p>
          <a:r>
            <a:rPr lang="pt-BR" sz="2000" b="1" dirty="0" smtClean="0"/>
            <a:t>Vigilância </a:t>
          </a:r>
          <a:endParaRPr lang="pt-BR" sz="2000" b="1" dirty="0"/>
        </a:p>
      </dgm:t>
    </dgm:pt>
    <dgm:pt modelId="{F6009A85-EFF7-4543-A73F-AFE9C7260EC8}" type="parTrans" cxnId="{A222F0B5-A129-4966-9E15-199E209066FD}">
      <dgm:prSet/>
      <dgm:spPr/>
      <dgm:t>
        <a:bodyPr/>
        <a:lstStyle/>
        <a:p>
          <a:endParaRPr lang="pt-BR" sz="2000" b="1"/>
        </a:p>
      </dgm:t>
    </dgm:pt>
    <dgm:pt modelId="{399AE726-5FF3-401D-95B8-BACF8439C51A}" type="sibTrans" cxnId="{A222F0B5-A129-4966-9E15-199E209066FD}">
      <dgm:prSet/>
      <dgm:spPr/>
      <dgm:t>
        <a:bodyPr/>
        <a:lstStyle/>
        <a:p>
          <a:endParaRPr lang="pt-BR" sz="2000" b="1"/>
        </a:p>
      </dgm:t>
    </dgm:pt>
    <dgm:pt modelId="{E2B80FD1-15F3-4896-AD7F-C1FA47D566A2}">
      <dgm:prSet phldrT="[Texto]" custT="1"/>
      <dgm:spPr/>
      <dgm:t>
        <a:bodyPr/>
        <a:lstStyle/>
        <a:p>
          <a:r>
            <a:rPr lang="pt-BR" sz="2000" b="1" dirty="0" smtClean="0"/>
            <a:t>Gestão</a:t>
          </a:r>
          <a:endParaRPr lang="pt-BR" sz="2000" b="1" dirty="0"/>
        </a:p>
      </dgm:t>
    </dgm:pt>
    <dgm:pt modelId="{7323CC89-DBE0-4828-9E10-6BD8B3512ACD}" type="parTrans" cxnId="{302E77CF-547E-411B-A7EF-F63E54634C3D}">
      <dgm:prSet/>
      <dgm:spPr/>
      <dgm:t>
        <a:bodyPr/>
        <a:lstStyle/>
        <a:p>
          <a:endParaRPr lang="pt-BR" sz="2000" b="1"/>
        </a:p>
      </dgm:t>
    </dgm:pt>
    <dgm:pt modelId="{86621C07-029C-4A0C-B9FD-4FF8D4307F29}" type="sibTrans" cxnId="{302E77CF-547E-411B-A7EF-F63E54634C3D}">
      <dgm:prSet/>
      <dgm:spPr/>
      <dgm:t>
        <a:bodyPr/>
        <a:lstStyle/>
        <a:p>
          <a:endParaRPr lang="pt-BR" sz="2000" b="1"/>
        </a:p>
      </dgm:t>
    </dgm:pt>
    <dgm:pt modelId="{D4F899B6-C8B0-42CC-812C-EADC6988B057}" type="pres">
      <dgm:prSet presAssocID="{343C32F9-8AB8-4FFD-9BE5-0E2E152B50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1C0612-FB5B-4FED-9137-87F63339EE33}" type="pres">
      <dgm:prSet presAssocID="{291FFEE5-B99A-46DF-B4F8-0014EA24D80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EDE7E3-89E5-44B0-B17E-4CCFF7FCFF2B}" type="pres">
      <dgm:prSet presAssocID="{1C9BEAB8-7E0D-4782-9D05-3E2D2307FDEB}" presName="parTxOnlySpace" presStyleCnt="0"/>
      <dgm:spPr/>
    </dgm:pt>
    <dgm:pt modelId="{C9F201EB-D354-418A-96FA-58E60EB5B326}" type="pres">
      <dgm:prSet presAssocID="{BD122240-5708-44BB-8841-46D1DA04E71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F22AA2-B137-41B7-BF11-D7B27E5079EF}" type="pres">
      <dgm:prSet presAssocID="{CF823E69-BD96-42F1-A0BF-E59D811BDE2B}" presName="parTxOnlySpace" presStyleCnt="0"/>
      <dgm:spPr/>
    </dgm:pt>
    <dgm:pt modelId="{C52299CD-D449-48F6-8247-67FB2513F03F}" type="pres">
      <dgm:prSet presAssocID="{E2B80FD1-15F3-4896-AD7F-C1FA47D566A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D83054-72DB-4281-AAC0-3CB714C55126}" type="pres">
      <dgm:prSet presAssocID="{86621C07-029C-4A0C-B9FD-4FF8D4307F29}" presName="parTxOnlySpace" presStyleCnt="0"/>
      <dgm:spPr/>
    </dgm:pt>
    <dgm:pt modelId="{B465C439-9992-41C8-8285-4BC17DD0EC1F}" type="pres">
      <dgm:prSet presAssocID="{E8E477AE-ADDD-49AB-9EED-CF61CEBFB7A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218793-86ED-4FD4-B4AD-C57E08532839}" srcId="{343C32F9-8AB8-4FFD-9BE5-0E2E152B50CF}" destId="{291FFEE5-B99A-46DF-B4F8-0014EA24D806}" srcOrd="0" destOrd="0" parTransId="{E3E82D73-694D-4FE6-9A3D-D285D7CC5078}" sibTransId="{1C9BEAB8-7E0D-4782-9D05-3E2D2307FDEB}"/>
    <dgm:cxn modelId="{9524CB9C-A94F-413D-BB03-92D97351C226}" type="presOf" srcId="{343C32F9-8AB8-4FFD-9BE5-0E2E152B50CF}" destId="{D4F899B6-C8B0-42CC-812C-EADC6988B057}" srcOrd="0" destOrd="0" presId="urn:microsoft.com/office/officeart/2005/8/layout/chevron1"/>
    <dgm:cxn modelId="{AC1F0FF6-F880-4DD1-9714-3E6B89078849}" type="presOf" srcId="{E2B80FD1-15F3-4896-AD7F-C1FA47D566A2}" destId="{C52299CD-D449-48F6-8247-67FB2513F03F}" srcOrd="0" destOrd="0" presId="urn:microsoft.com/office/officeart/2005/8/layout/chevron1"/>
    <dgm:cxn modelId="{D6FF2B7E-697A-4E4F-B7D9-4D8451B78931}" type="presOf" srcId="{E8E477AE-ADDD-49AB-9EED-CF61CEBFB7A2}" destId="{B465C439-9992-41C8-8285-4BC17DD0EC1F}" srcOrd="0" destOrd="0" presId="urn:microsoft.com/office/officeart/2005/8/layout/chevron1"/>
    <dgm:cxn modelId="{302E77CF-547E-411B-A7EF-F63E54634C3D}" srcId="{343C32F9-8AB8-4FFD-9BE5-0E2E152B50CF}" destId="{E2B80FD1-15F3-4896-AD7F-C1FA47D566A2}" srcOrd="2" destOrd="0" parTransId="{7323CC89-DBE0-4828-9E10-6BD8B3512ACD}" sibTransId="{86621C07-029C-4A0C-B9FD-4FF8D4307F29}"/>
    <dgm:cxn modelId="{52D28534-6797-4952-9FD4-E609A0E47327}" type="presOf" srcId="{291FFEE5-B99A-46DF-B4F8-0014EA24D806}" destId="{B61C0612-FB5B-4FED-9137-87F63339EE33}" srcOrd="0" destOrd="0" presId="urn:microsoft.com/office/officeart/2005/8/layout/chevron1"/>
    <dgm:cxn modelId="{3FF405BF-83D0-4802-B7E3-E92CD079B68F}" type="presOf" srcId="{BD122240-5708-44BB-8841-46D1DA04E713}" destId="{C9F201EB-D354-418A-96FA-58E60EB5B326}" srcOrd="0" destOrd="0" presId="urn:microsoft.com/office/officeart/2005/8/layout/chevron1"/>
    <dgm:cxn modelId="{C7FF9C9E-CCB8-4E58-BB5F-A810280AF233}" srcId="{343C32F9-8AB8-4FFD-9BE5-0E2E152B50CF}" destId="{BD122240-5708-44BB-8841-46D1DA04E713}" srcOrd="1" destOrd="0" parTransId="{C5B5AE9F-AE23-49A1-83A2-412A4A70A6D2}" sibTransId="{CF823E69-BD96-42F1-A0BF-E59D811BDE2B}"/>
    <dgm:cxn modelId="{A222F0B5-A129-4966-9E15-199E209066FD}" srcId="{343C32F9-8AB8-4FFD-9BE5-0E2E152B50CF}" destId="{E8E477AE-ADDD-49AB-9EED-CF61CEBFB7A2}" srcOrd="3" destOrd="0" parTransId="{F6009A85-EFF7-4543-A73F-AFE9C7260EC8}" sibTransId="{399AE726-5FF3-401D-95B8-BACF8439C51A}"/>
    <dgm:cxn modelId="{ED91F973-C356-4B12-84D1-441CFAD23507}" type="presParOf" srcId="{D4F899B6-C8B0-42CC-812C-EADC6988B057}" destId="{B61C0612-FB5B-4FED-9137-87F63339EE33}" srcOrd="0" destOrd="0" presId="urn:microsoft.com/office/officeart/2005/8/layout/chevron1"/>
    <dgm:cxn modelId="{4C1E59C5-6F78-409C-9DF1-7C86B7779FD3}" type="presParOf" srcId="{D4F899B6-C8B0-42CC-812C-EADC6988B057}" destId="{FBEDE7E3-89E5-44B0-B17E-4CCFF7FCFF2B}" srcOrd="1" destOrd="0" presId="urn:microsoft.com/office/officeart/2005/8/layout/chevron1"/>
    <dgm:cxn modelId="{1A10B70E-0AF1-4B20-BD0E-2BDF1BA19B89}" type="presParOf" srcId="{D4F899B6-C8B0-42CC-812C-EADC6988B057}" destId="{C9F201EB-D354-418A-96FA-58E60EB5B326}" srcOrd="2" destOrd="0" presId="urn:microsoft.com/office/officeart/2005/8/layout/chevron1"/>
    <dgm:cxn modelId="{AF327FED-1B85-41A1-9749-CC78BC8027F8}" type="presParOf" srcId="{D4F899B6-C8B0-42CC-812C-EADC6988B057}" destId="{BAF22AA2-B137-41B7-BF11-D7B27E5079EF}" srcOrd="3" destOrd="0" presId="urn:microsoft.com/office/officeart/2005/8/layout/chevron1"/>
    <dgm:cxn modelId="{9E0B8004-A99C-41A6-B3F9-FD4D7E87CB29}" type="presParOf" srcId="{D4F899B6-C8B0-42CC-812C-EADC6988B057}" destId="{C52299CD-D449-48F6-8247-67FB2513F03F}" srcOrd="4" destOrd="0" presId="urn:microsoft.com/office/officeart/2005/8/layout/chevron1"/>
    <dgm:cxn modelId="{30D2F8C2-0599-4B0D-8CB7-EFB9C54E8542}" type="presParOf" srcId="{D4F899B6-C8B0-42CC-812C-EADC6988B057}" destId="{3AD83054-72DB-4281-AAC0-3CB714C55126}" srcOrd="5" destOrd="0" presId="urn:microsoft.com/office/officeart/2005/8/layout/chevron1"/>
    <dgm:cxn modelId="{70E5505B-2BC1-474D-BB6B-3ABBBB12292C}" type="presParOf" srcId="{D4F899B6-C8B0-42CC-812C-EADC6988B057}" destId="{B465C439-9992-41C8-8285-4BC17DD0EC1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44B7F4-091E-4E12-B870-9C7B13E1178D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B81AAAEA-8896-48F6-828F-2802AA7E6E4A}">
      <dgm:prSet phldrT="[Texto]"/>
      <dgm:spPr>
        <a:gradFill rotWithShape="0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pt-BR" b="1" dirty="0" smtClean="0"/>
            <a:t>Universal</a:t>
          </a:r>
        </a:p>
        <a:p>
          <a:r>
            <a:rPr lang="pt-BR" b="1" dirty="0" smtClean="0"/>
            <a:t>36</a:t>
          </a:r>
          <a:endParaRPr lang="pt-BR" b="1" dirty="0"/>
        </a:p>
      </dgm:t>
    </dgm:pt>
    <dgm:pt modelId="{B1BABCF3-4B76-48FE-893F-B8262B59AF87}" type="parTrans" cxnId="{62F8198F-B1EC-4832-B4F1-1239D3B34567}">
      <dgm:prSet/>
      <dgm:spPr/>
      <dgm:t>
        <a:bodyPr/>
        <a:lstStyle/>
        <a:p>
          <a:endParaRPr lang="pt-BR"/>
        </a:p>
      </dgm:t>
    </dgm:pt>
    <dgm:pt modelId="{E824C39C-AD21-4A44-AA6A-CD5AE72A3769}" type="sibTrans" cxnId="{62F8198F-B1EC-4832-B4F1-1239D3B34567}">
      <dgm:prSet/>
      <dgm:spPr/>
      <dgm:t>
        <a:bodyPr/>
        <a:lstStyle/>
        <a:p>
          <a:endParaRPr lang="pt-BR"/>
        </a:p>
      </dgm:t>
    </dgm:pt>
    <dgm:pt modelId="{75C53206-CC15-4C36-808D-9010CC56C4E7}">
      <dgm:prSet phldrT="[Texto]"/>
      <dgm:spPr/>
      <dgm:t>
        <a:bodyPr/>
        <a:lstStyle/>
        <a:p>
          <a:r>
            <a:rPr lang="pt-BR" b="1" dirty="0" smtClean="0"/>
            <a:t>Total </a:t>
          </a:r>
        </a:p>
        <a:p>
          <a:r>
            <a:rPr lang="pt-BR" b="1" dirty="0" smtClean="0"/>
            <a:t>67</a:t>
          </a:r>
          <a:endParaRPr lang="pt-BR" b="1" dirty="0"/>
        </a:p>
      </dgm:t>
    </dgm:pt>
    <dgm:pt modelId="{74DB9D47-FC94-48B9-9BAE-C7E12F3C3556}" type="parTrans" cxnId="{713A8451-A5C1-4140-9055-819E3D16F771}">
      <dgm:prSet/>
      <dgm:spPr/>
      <dgm:t>
        <a:bodyPr/>
        <a:lstStyle/>
        <a:p>
          <a:endParaRPr lang="pt-BR"/>
        </a:p>
      </dgm:t>
    </dgm:pt>
    <dgm:pt modelId="{A4744632-B7FE-45C7-AFB3-85A7AF10CA3C}" type="sibTrans" cxnId="{713A8451-A5C1-4140-9055-819E3D16F771}">
      <dgm:prSet/>
      <dgm:spPr/>
      <dgm:t>
        <a:bodyPr/>
        <a:lstStyle/>
        <a:p>
          <a:endParaRPr lang="pt-BR"/>
        </a:p>
      </dgm:t>
    </dgm:pt>
    <dgm:pt modelId="{1E368853-473C-4C49-B8C7-13F2321D33B9}">
      <dgm:prSet phldrT="[Texto]"/>
      <dgm:spPr>
        <a:gradFill rotWithShape="0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pt-BR" dirty="0"/>
        </a:p>
      </dgm:t>
    </dgm:pt>
    <dgm:pt modelId="{F36E5F6E-CC21-48BE-988D-7770FA4F3FB2}" type="sibTrans" cxnId="{B17A0860-C144-4CFA-96C4-8EA4C8F9E795}">
      <dgm:prSet/>
      <dgm:spPr/>
      <dgm:t>
        <a:bodyPr/>
        <a:lstStyle/>
        <a:p>
          <a:endParaRPr lang="pt-BR"/>
        </a:p>
      </dgm:t>
    </dgm:pt>
    <dgm:pt modelId="{9F8E79F2-3CC3-467E-A966-ACA0F23F92D1}" type="parTrans" cxnId="{B17A0860-C144-4CFA-96C4-8EA4C8F9E795}">
      <dgm:prSet/>
      <dgm:spPr/>
      <dgm:t>
        <a:bodyPr/>
        <a:lstStyle/>
        <a:p>
          <a:endParaRPr lang="pt-BR"/>
        </a:p>
      </dgm:t>
    </dgm:pt>
    <dgm:pt modelId="{E469FF64-D2D1-41A0-BD78-8BE1C1C2ED34}" type="pres">
      <dgm:prSet presAssocID="{5944B7F4-091E-4E12-B870-9C7B13E1178D}" presName="linearFlow" presStyleCnt="0">
        <dgm:presLayoutVars>
          <dgm:dir/>
          <dgm:resizeHandles val="exact"/>
        </dgm:presLayoutVars>
      </dgm:prSet>
      <dgm:spPr/>
    </dgm:pt>
    <dgm:pt modelId="{E126F339-2C34-411D-B28D-F7B27C173556}" type="pres">
      <dgm:prSet presAssocID="{B81AAAEA-8896-48F6-828F-2802AA7E6E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0F24E5-ED4D-4EFA-BEA6-5E7E9D49B154}" type="pres">
      <dgm:prSet presAssocID="{E824C39C-AD21-4A44-AA6A-CD5AE72A3769}" presName="spacerL" presStyleCnt="0"/>
      <dgm:spPr/>
    </dgm:pt>
    <dgm:pt modelId="{3B6F41B3-98D7-4B85-8BFA-651971A0B894}" type="pres">
      <dgm:prSet presAssocID="{E824C39C-AD21-4A44-AA6A-CD5AE72A3769}" presName="sibTrans" presStyleLbl="sibTrans2D1" presStyleIdx="0" presStyleCnt="2"/>
      <dgm:spPr/>
      <dgm:t>
        <a:bodyPr/>
        <a:lstStyle/>
        <a:p>
          <a:endParaRPr lang="pt-BR"/>
        </a:p>
      </dgm:t>
    </dgm:pt>
    <dgm:pt modelId="{BD5AC106-A226-41F9-BD96-4D9FC84DF067}" type="pres">
      <dgm:prSet presAssocID="{E824C39C-AD21-4A44-AA6A-CD5AE72A3769}" presName="spacerR" presStyleCnt="0"/>
      <dgm:spPr/>
    </dgm:pt>
    <dgm:pt modelId="{069B53DF-B064-4A8D-80C1-579C961281CB}" type="pres">
      <dgm:prSet presAssocID="{1E368853-473C-4C49-B8C7-13F2321D33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4AC3F6-E29A-4154-9C97-A626823BF408}" type="pres">
      <dgm:prSet presAssocID="{F36E5F6E-CC21-48BE-988D-7770FA4F3FB2}" presName="spacerL" presStyleCnt="0"/>
      <dgm:spPr/>
    </dgm:pt>
    <dgm:pt modelId="{41FE726B-3073-4B56-BFA5-8DE8157C822E}" type="pres">
      <dgm:prSet presAssocID="{F36E5F6E-CC21-48BE-988D-7770FA4F3FB2}" presName="sibTrans" presStyleLbl="sibTrans2D1" presStyleIdx="1" presStyleCnt="2"/>
      <dgm:spPr/>
      <dgm:t>
        <a:bodyPr/>
        <a:lstStyle/>
        <a:p>
          <a:endParaRPr lang="pt-BR"/>
        </a:p>
      </dgm:t>
    </dgm:pt>
    <dgm:pt modelId="{8B8B232B-9BE9-4C71-B434-EEF127442395}" type="pres">
      <dgm:prSet presAssocID="{F36E5F6E-CC21-48BE-988D-7770FA4F3FB2}" presName="spacerR" presStyleCnt="0"/>
      <dgm:spPr/>
    </dgm:pt>
    <dgm:pt modelId="{26B8F731-D410-47D1-8C5B-544E74502878}" type="pres">
      <dgm:prSet presAssocID="{75C53206-CC15-4C36-808D-9010CC56C4E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2F8198F-B1EC-4832-B4F1-1239D3B34567}" srcId="{5944B7F4-091E-4E12-B870-9C7B13E1178D}" destId="{B81AAAEA-8896-48F6-828F-2802AA7E6E4A}" srcOrd="0" destOrd="0" parTransId="{B1BABCF3-4B76-48FE-893F-B8262B59AF87}" sibTransId="{E824C39C-AD21-4A44-AA6A-CD5AE72A3769}"/>
    <dgm:cxn modelId="{12E4C36E-2001-4AAD-B97C-8E6F8A8E7BE3}" type="presOf" srcId="{1E368853-473C-4C49-B8C7-13F2321D33B9}" destId="{069B53DF-B064-4A8D-80C1-579C961281CB}" srcOrd="0" destOrd="0" presId="urn:microsoft.com/office/officeart/2005/8/layout/equation1"/>
    <dgm:cxn modelId="{B17A0860-C144-4CFA-96C4-8EA4C8F9E795}" srcId="{5944B7F4-091E-4E12-B870-9C7B13E1178D}" destId="{1E368853-473C-4C49-B8C7-13F2321D33B9}" srcOrd="1" destOrd="0" parTransId="{9F8E79F2-3CC3-467E-A966-ACA0F23F92D1}" sibTransId="{F36E5F6E-CC21-48BE-988D-7770FA4F3FB2}"/>
    <dgm:cxn modelId="{DEEC54CF-85D1-4880-9048-FCF3715B4D0D}" type="presOf" srcId="{5944B7F4-091E-4E12-B870-9C7B13E1178D}" destId="{E469FF64-D2D1-41A0-BD78-8BE1C1C2ED34}" srcOrd="0" destOrd="0" presId="urn:microsoft.com/office/officeart/2005/8/layout/equation1"/>
    <dgm:cxn modelId="{2021FFE0-6B58-46F6-B731-0570941A1792}" type="presOf" srcId="{F36E5F6E-CC21-48BE-988D-7770FA4F3FB2}" destId="{41FE726B-3073-4B56-BFA5-8DE8157C822E}" srcOrd="0" destOrd="0" presId="urn:microsoft.com/office/officeart/2005/8/layout/equation1"/>
    <dgm:cxn modelId="{BEC2B787-842F-4385-BA08-0ECC79561CBC}" type="presOf" srcId="{75C53206-CC15-4C36-808D-9010CC56C4E7}" destId="{26B8F731-D410-47D1-8C5B-544E74502878}" srcOrd="0" destOrd="0" presId="urn:microsoft.com/office/officeart/2005/8/layout/equation1"/>
    <dgm:cxn modelId="{33C68893-5386-4C1F-819E-AEB0B775CE00}" type="presOf" srcId="{E824C39C-AD21-4A44-AA6A-CD5AE72A3769}" destId="{3B6F41B3-98D7-4B85-8BFA-651971A0B894}" srcOrd="0" destOrd="0" presId="urn:microsoft.com/office/officeart/2005/8/layout/equation1"/>
    <dgm:cxn modelId="{6D43A96F-1049-4890-A8E5-1C39EF46CE68}" type="presOf" srcId="{B81AAAEA-8896-48F6-828F-2802AA7E6E4A}" destId="{E126F339-2C34-411D-B28D-F7B27C173556}" srcOrd="0" destOrd="0" presId="urn:microsoft.com/office/officeart/2005/8/layout/equation1"/>
    <dgm:cxn modelId="{713A8451-A5C1-4140-9055-819E3D16F771}" srcId="{5944B7F4-091E-4E12-B870-9C7B13E1178D}" destId="{75C53206-CC15-4C36-808D-9010CC56C4E7}" srcOrd="2" destOrd="0" parTransId="{74DB9D47-FC94-48B9-9BAE-C7E12F3C3556}" sibTransId="{A4744632-B7FE-45C7-AFB3-85A7AF10CA3C}"/>
    <dgm:cxn modelId="{329E6D2F-094D-440A-8B7C-1A1F85D515A2}" type="presParOf" srcId="{E469FF64-D2D1-41A0-BD78-8BE1C1C2ED34}" destId="{E126F339-2C34-411D-B28D-F7B27C173556}" srcOrd="0" destOrd="0" presId="urn:microsoft.com/office/officeart/2005/8/layout/equation1"/>
    <dgm:cxn modelId="{A0314944-2D4A-4159-A221-317C4FEE1BE4}" type="presParOf" srcId="{E469FF64-D2D1-41A0-BD78-8BE1C1C2ED34}" destId="{630F24E5-ED4D-4EFA-BEA6-5E7E9D49B154}" srcOrd="1" destOrd="0" presId="urn:microsoft.com/office/officeart/2005/8/layout/equation1"/>
    <dgm:cxn modelId="{5F38EA19-CB17-4F04-A93D-4E69F4269491}" type="presParOf" srcId="{E469FF64-D2D1-41A0-BD78-8BE1C1C2ED34}" destId="{3B6F41B3-98D7-4B85-8BFA-651971A0B894}" srcOrd="2" destOrd="0" presId="urn:microsoft.com/office/officeart/2005/8/layout/equation1"/>
    <dgm:cxn modelId="{3ED8BC49-9C84-464D-BCEC-78428ED037CA}" type="presParOf" srcId="{E469FF64-D2D1-41A0-BD78-8BE1C1C2ED34}" destId="{BD5AC106-A226-41F9-BD96-4D9FC84DF067}" srcOrd="3" destOrd="0" presId="urn:microsoft.com/office/officeart/2005/8/layout/equation1"/>
    <dgm:cxn modelId="{C5B76CBE-9457-4573-9E8C-26413B938C04}" type="presParOf" srcId="{E469FF64-D2D1-41A0-BD78-8BE1C1C2ED34}" destId="{069B53DF-B064-4A8D-80C1-579C961281CB}" srcOrd="4" destOrd="0" presId="urn:microsoft.com/office/officeart/2005/8/layout/equation1"/>
    <dgm:cxn modelId="{58D469A0-038E-48F7-85BC-CDD6341DCCE5}" type="presParOf" srcId="{E469FF64-D2D1-41A0-BD78-8BE1C1C2ED34}" destId="{AE4AC3F6-E29A-4154-9C97-A626823BF408}" srcOrd="5" destOrd="0" presId="urn:microsoft.com/office/officeart/2005/8/layout/equation1"/>
    <dgm:cxn modelId="{FF00896F-F5BC-48BA-9C91-CBB24501DB11}" type="presParOf" srcId="{E469FF64-D2D1-41A0-BD78-8BE1C1C2ED34}" destId="{41FE726B-3073-4B56-BFA5-8DE8157C822E}" srcOrd="6" destOrd="0" presId="urn:microsoft.com/office/officeart/2005/8/layout/equation1"/>
    <dgm:cxn modelId="{F54AFB9C-FFE0-40C9-BFD7-16B7A8901867}" type="presParOf" srcId="{E469FF64-D2D1-41A0-BD78-8BE1C1C2ED34}" destId="{8B8B232B-9BE9-4C71-B434-EEF127442395}" srcOrd="7" destOrd="0" presId="urn:microsoft.com/office/officeart/2005/8/layout/equation1"/>
    <dgm:cxn modelId="{A6226994-6F29-42BD-BAFB-C45366554504}" type="presParOf" srcId="{E469FF64-D2D1-41A0-BD78-8BE1C1C2ED34}" destId="{26B8F731-D410-47D1-8C5B-544E7450287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76740D-480D-4702-9B7F-B6186D5AE0C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659379-DDAC-4AF0-A8B7-61BBDD7DCAC0}">
      <dgm:prSet phldrT="[Texto]" custT="1"/>
      <dgm:spPr/>
      <dgm:t>
        <a:bodyPr/>
        <a:lstStyle/>
        <a:p>
          <a:r>
            <a:rPr lang="pt-BR" sz="2800" b="1" dirty="0" smtClean="0"/>
            <a:t>IDSUS (20)</a:t>
          </a:r>
          <a:endParaRPr lang="pt-BR" sz="2800" b="1" dirty="0"/>
        </a:p>
      </dgm:t>
    </dgm:pt>
    <dgm:pt modelId="{D6DC6E1D-EDC5-4174-B737-91CFF1C85473}" type="parTrans" cxnId="{8A6B239D-3CF1-46B4-88E3-18383A58A5EE}">
      <dgm:prSet/>
      <dgm:spPr/>
      <dgm:t>
        <a:bodyPr/>
        <a:lstStyle/>
        <a:p>
          <a:endParaRPr lang="pt-BR"/>
        </a:p>
      </dgm:t>
    </dgm:pt>
    <dgm:pt modelId="{11667FB8-C1AD-4B8B-9ED6-34FC42150ADC}" type="sibTrans" cxnId="{8A6B239D-3CF1-46B4-88E3-18383A58A5EE}">
      <dgm:prSet/>
      <dgm:spPr/>
      <dgm:t>
        <a:bodyPr/>
        <a:lstStyle/>
        <a:p>
          <a:endParaRPr lang="pt-BR"/>
        </a:p>
      </dgm:t>
    </dgm:pt>
    <dgm:pt modelId="{C4D1BFE5-4182-4D2D-8547-A3EFD208491B}">
      <dgm:prSet phldrT="[Texto]"/>
      <dgm:spPr>
        <a:gradFill rotWithShape="0">
          <a:gsLst>
            <a:gs pos="0">
              <a:schemeClr val="accent3">
                <a:lumMod val="50000"/>
              </a:schemeClr>
            </a:gs>
            <a:gs pos="80000">
              <a:srgbClr val="00B050"/>
            </a:gs>
            <a:gs pos="100000">
              <a:srgbClr val="00B050"/>
            </a:gs>
          </a:gsLst>
          <a:lin ang="16200000" scaled="0"/>
        </a:gradFill>
      </dgm:spPr>
      <dgm:t>
        <a:bodyPr/>
        <a:lstStyle/>
        <a:p>
          <a:r>
            <a:rPr lang="pt-BR" dirty="0" smtClean="0"/>
            <a:t>15 U</a:t>
          </a:r>
          <a:endParaRPr lang="pt-BR" dirty="0"/>
        </a:p>
      </dgm:t>
    </dgm:pt>
    <dgm:pt modelId="{BCBA87A7-253E-47D8-B7B1-D01908CD65A1}" type="parTrans" cxnId="{807D638B-35C7-46EC-929C-6C1491A899E4}">
      <dgm:prSet/>
      <dgm:spPr/>
      <dgm:t>
        <a:bodyPr/>
        <a:lstStyle/>
        <a:p>
          <a:endParaRPr lang="pt-BR"/>
        </a:p>
      </dgm:t>
    </dgm:pt>
    <dgm:pt modelId="{3C4C87F0-B5F1-4DFE-A0FC-D372D9277264}" type="sibTrans" cxnId="{807D638B-35C7-46EC-929C-6C1491A899E4}">
      <dgm:prSet/>
      <dgm:spPr/>
      <dgm:t>
        <a:bodyPr/>
        <a:lstStyle/>
        <a:p>
          <a:endParaRPr lang="pt-BR"/>
        </a:p>
      </dgm:t>
    </dgm:pt>
    <dgm:pt modelId="{58B2C317-644C-4AEF-8399-F5BC8FD4028B}">
      <dgm:prSet phldrT="[Texto]"/>
      <dgm:spPr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0"/>
        </a:gradFill>
      </dgm:spPr>
      <dgm:t>
        <a:bodyPr/>
        <a:lstStyle/>
        <a:p>
          <a:r>
            <a:rPr lang="pt-BR" dirty="0" smtClean="0"/>
            <a:t>05 E</a:t>
          </a:r>
          <a:endParaRPr lang="pt-BR" dirty="0"/>
        </a:p>
      </dgm:t>
    </dgm:pt>
    <dgm:pt modelId="{EC594926-8903-4F2F-B1E5-96CE39D73169}" type="parTrans" cxnId="{0593189A-5EF3-4226-8EFD-260688E3B644}">
      <dgm:prSet/>
      <dgm:spPr/>
      <dgm:t>
        <a:bodyPr/>
        <a:lstStyle/>
        <a:p>
          <a:endParaRPr lang="pt-BR"/>
        </a:p>
      </dgm:t>
    </dgm:pt>
    <dgm:pt modelId="{38161A12-BE28-404A-A756-189A8F461FAF}" type="sibTrans" cxnId="{0593189A-5EF3-4226-8EFD-260688E3B644}">
      <dgm:prSet/>
      <dgm:spPr/>
      <dgm:t>
        <a:bodyPr/>
        <a:lstStyle/>
        <a:p>
          <a:endParaRPr lang="pt-BR"/>
        </a:p>
      </dgm:t>
    </dgm:pt>
    <dgm:pt modelId="{9F64E494-1892-472F-BD1C-8BC7FDBD25A4}" type="pres">
      <dgm:prSet presAssocID="{3076740D-480D-4702-9B7F-B6186D5AE0C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D35177-AF77-415F-A36F-BA237271A43D}" type="pres">
      <dgm:prSet presAssocID="{E0659379-DDAC-4AF0-A8B7-61BBDD7DCAC0}" presName="roof" presStyleLbl="dkBgShp" presStyleIdx="0" presStyleCnt="2" custLinFactY="-66667" custLinFactNeighborX="39535" custLinFactNeighborY="-100000"/>
      <dgm:spPr/>
      <dgm:t>
        <a:bodyPr/>
        <a:lstStyle/>
        <a:p>
          <a:endParaRPr lang="pt-BR"/>
        </a:p>
      </dgm:t>
    </dgm:pt>
    <dgm:pt modelId="{204F88CD-C60E-46C0-9443-E8D4C77CD0C5}" type="pres">
      <dgm:prSet presAssocID="{E0659379-DDAC-4AF0-A8B7-61BBDD7DCAC0}" presName="pillars" presStyleCnt="0"/>
      <dgm:spPr/>
    </dgm:pt>
    <dgm:pt modelId="{945B9343-E104-4386-A890-064C31E4D6BD}" type="pres">
      <dgm:prSet presAssocID="{E0659379-DDAC-4AF0-A8B7-61BBDD7DCAC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474451-EA4E-4C55-9618-BA43537E97A8}" type="pres">
      <dgm:prSet presAssocID="{58B2C317-644C-4AEF-8399-F5BC8FD4028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494E75-F848-4DA1-A1B5-2FD12A696611}" type="pres">
      <dgm:prSet presAssocID="{E0659379-DDAC-4AF0-A8B7-61BBDD7DCAC0}" presName="base" presStyleLbl="dkBgShp" presStyleIdx="1" presStyleCnt="2"/>
      <dgm:spPr/>
    </dgm:pt>
  </dgm:ptLst>
  <dgm:cxnLst>
    <dgm:cxn modelId="{0593189A-5EF3-4226-8EFD-260688E3B644}" srcId="{E0659379-DDAC-4AF0-A8B7-61BBDD7DCAC0}" destId="{58B2C317-644C-4AEF-8399-F5BC8FD4028B}" srcOrd="1" destOrd="0" parTransId="{EC594926-8903-4F2F-B1E5-96CE39D73169}" sibTransId="{38161A12-BE28-404A-A756-189A8F461FAF}"/>
    <dgm:cxn modelId="{9D22A1FA-9D64-4AC4-BF2F-1876CC5F1996}" type="presOf" srcId="{3076740D-480D-4702-9B7F-B6186D5AE0C9}" destId="{9F64E494-1892-472F-BD1C-8BC7FDBD25A4}" srcOrd="0" destOrd="0" presId="urn:microsoft.com/office/officeart/2005/8/layout/hList3"/>
    <dgm:cxn modelId="{72E62B05-CF35-4C64-905D-F1B7E158AFCC}" type="presOf" srcId="{E0659379-DDAC-4AF0-A8B7-61BBDD7DCAC0}" destId="{99D35177-AF77-415F-A36F-BA237271A43D}" srcOrd="0" destOrd="0" presId="urn:microsoft.com/office/officeart/2005/8/layout/hList3"/>
    <dgm:cxn modelId="{807D638B-35C7-46EC-929C-6C1491A899E4}" srcId="{E0659379-DDAC-4AF0-A8B7-61BBDD7DCAC0}" destId="{C4D1BFE5-4182-4D2D-8547-A3EFD208491B}" srcOrd="0" destOrd="0" parTransId="{BCBA87A7-253E-47D8-B7B1-D01908CD65A1}" sibTransId="{3C4C87F0-B5F1-4DFE-A0FC-D372D9277264}"/>
    <dgm:cxn modelId="{8A6B239D-3CF1-46B4-88E3-18383A58A5EE}" srcId="{3076740D-480D-4702-9B7F-B6186D5AE0C9}" destId="{E0659379-DDAC-4AF0-A8B7-61BBDD7DCAC0}" srcOrd="0" destOrd="0" parTransId="{D6DC6E1D-EDC5-4174-B737-91CFF1C85473}" sibTransId="{11667FB8-C1AD-4B8B-9ED6-34FC42150ADC}"/>
    <dgm:cxn modelId="{C118C72A-F151-46AD-90F6-C6C8D2B0CB46}" type="presOf" srcId="{C4D1BFE5-4182-4D2D-8547-A3EFD208491B}" destId="{945B9343-E104-4386-A890-064C31E4D6BD}" srcOrd="0" destOrd="0" presId="urn:microsoft.com/office/officeart/2005/8/layout/hList3"/>
    <dgm:cxn modelId="{D8F0F14D-884C-4353-AD24-896D6728F28E}" type="presOf" srcId="{58B2C317-644C-4AEF-8399-F5BC8FD4028B}" destId="{25474451-EA4E-4C55-9618-BA43537E97A8}" srcOrd="0" destOrd="0" presId="urn:microsoft.com/office/officeart/2005/8/layout/hList3"/>
    <dgm:cxn modelId="{F875DFDA-0AA5-45CC-A156-B52FEF3612D3}" type="presParOf" srcId="{9F64E494-1892-472F-BD1C-8BC7FDBD25A4}" destId="{99D35177-AF77-415F-A36F-BA237271A43D}" srcOrd="0" destOrd="0" presId="urn:microsoft.com/office/officeart/2005/8/layout/hList3"/>
    <dgm:cxn modelId="{E680F9CC-AE92-4BC1-A749-29312584C7AE}" type="presParOf" srcId="{9F64E494-1892-472F-BD1C-8BC7FDBD25A4}" destId="{204F88CD-C60E-46C0-9443-E8D4C77CD0C5}" srcOrd="1" destOrd="0" presId="urn:microsoft.com/office/officeart/2005/8/layout/hList3"/>
    <dgm:cxn modelId="{B5AF8468-2B79-4722-862B-5CFEEB078D86}" type="presParOf" srcId="{204F88CD-C60E-46C0-9443-E8D4C77CD0C5}" destId="{945B9343-E104-4386-A890-064C31E4D6BD}" srcOrd="0" destOrd="0" presId="urn:microsoft.com/office/officeart/2005/8/layout/hList3"/>
    <dgm:cxn modelId="{56BEB330-8CC0-4EF0-AA82-E730F2D275EC}" type="presParOf" srcId="{204F88CD-C60E-46C0-9443-E8D4C77CD0C5}" destId="{25474451-EA4E-4C55-9618-BA43537E97A8}" srcOrd="1" destOrd="0" presId="urn:microsoft.com/office/officeart/2005/8/layout/hList3"/>
    <dgm:cxn modelId="{B3797D6E-B38A-4764-8323-A6EDDEAEDC0C}" type="presParOf" srcId="{9F64E494-1892-472F-BD1C-8BC7FDBD25A4}" destId="{4E494E75-F848-4DA1-A1B5-2FD12A696611}" srcOrd="2" destOrd="0" presId="urn:microsoft.com/office/officeart/2005/8/layout/hList3"/>
  </dgm:cxnLst>
  <dgm:bg>
    <a:gradFill>
      <a:gsLst>
        <a:gs pos="0">
          <a:srgbClr val="FFFF00"/>
        </a:gs>
        <a:gs pos="80000">
          <a:schemeClr val="accent6">
            <a:shade val="93000"/>
            <a:satMod val="130000"/>
          </a:schemeClr>
        </a:gs>
        <a:gs pos="100000">
          <a:schemeClr val="accent6">
            <a:shade val="94000"/>
            <a:satMod val="135000"/>
          </a:schemeClr>
        </a:gs>
      </a:gsLst>
      <a:lin ang="16200000" scaled="0"/>
    </a:gra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80647F-68DC-4491-9B92-11B2551643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ADA24CA-FEB8-49F2-B359-491D1656D170}">
      <dgm:prSet phldrT="[Texto]"/>
      <dgm:spPr/>
      <dgm:t>
        <a:bodyPr/>
        <a:lstStyle/>
        <a:p>
          <a:pPr algn="ctr"/>
          <a:r>
            <a:rPr lang="pt-BR" dirty="0" smtClean="0"/>
            <a:t>12 </a:t>
          </a:r>
          <a:endParaRPr lang="pt-BR" dirty="0"/>
        </a:p>
      </dgm:t>
    </dgm:pt>
    <dgm:pt modelId="{7A5E528A-D8BB-44F9-8407-86C282500109}" type="parTrans" cxnId="{BB6AB382-2915-4F8F-A9D4-9E361E066FC2}">
      <dgm:prSet/>
      <dgm:spPr/>
      <dgm:t>
        <a:bodyPr/>
        <a:lstStyle/>
        <a:p>
          <a:endParaRPr lang="pt-BR"/>
        </a:p>
      </dgm:t>
    </dgm:pt>
    <dgm:pt modelId="{662A11C7-68F5-488B-A5BF-33646D4B1025}" type="sibTrans" cxnId="{BB6AB382-2915-4F8F-A9D4-9E361E066FC2}">
      <dgm:prSet/>
      <dgm:spPr/>
      <dgm:t>
        <a:bodyPr/>
        <a:lstStyle/>
        <a:p>
          <a:endParaRPr lang="pt-BR"/>
        </a:p>
      </dgm:t>
    </dgm:pt>
    <dgm:pt modelId="{CF9D93B4-9C21-453C-9D59-7FC7DF887BBC}">
      <dgm:prSet phldrT="[Texto]"/>
      <dgm:spPr/>
      <dgm:t>
        <a:bodyPr/>
        <a:lstStyle/>
        <a:p>
          <a:r>
            <a:rPr lang="pt-BR" dirty="0" smtClean="0"/>
            <a:t>24</a:t>
          </a:r>
          <a:endParaRPr lang="pt-BR" dirty="0"/>
        </a:p>
      </dgm:t>
    </dgm:pt>
    <dgm:pt modelId="{C01BA6D3-1435-4337-B13F-AA6A60B2841B}" type="parTrans" cxnId="{881EA398-5BB3-4A59-90BE-1B95DB0F9625}">
      <dgm:prSet/>
      <dgm:spPr/>
      <dgm:t>
        <a:bodyPr/>
        <a:lstStyle/>
        <a:p>
          <a:endParaRPr lang="pt-BR"/>
        </a:p>
      </dgm:t>
    </dgm:pt>
    <dgm:pt modelId="{76296848-321A-4F2A-BD6F-8B9C9BB6B738}" type="sibTrans" cxnId="{881EA398-5BB3-4A59-90BE-1B95DB0F9625}">
      <dgm:prSet/>
      <dgm:spPr/>
      <dgm:t>
        <a:bodyPr/>
        <a:lstStyle/>
        <a:p>
          <a:endParaRPr lang="pt-BR"/>
        </a:p>
      </dgm:t>
    </dgm:pt>
    <dgm:pt modelId="{4E0C77BA-14D2-42F7-8255-09782D3E8895}" type="pres">
      <dgm:prSet presAssocID="{0180647F-68DC-4491-9B92-11B2551643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51C0CF-5221-43BE-959C-0D1B4FDB8B9F}" type="pres">
      <dgm:prSet presAssocID="{6ADA24CA-FEB8-49F2-B359-491D1656D170}" presName="parentLin" presStyleCnt="0"/>
      <dgm:spPr/>
    </dgm:pt>
    <dgm:pt modelId="{659B5E32-1F34-4348-A5F1-51CCCA018223}" type="pres">
      <dgm:prSet presAssocID="{6ADA24CA-FEB8-49F2-B359-491D1656D170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43D51172-21E3-44C2-ACF7-C95DDEC9BAF6}" type="pres">
      <dgm:prSet presAssocID="{6ADA24CA-FEB8-49F2-B359-491D1656D170}" presName="parentText" presStyleLbl="node1" presStyleIdx="0" presStyleCnt="2" custScaleX="26624" custLinFactNeighborX="-65909" custLinFactNeighborY="-2389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09A00E-1A35-4A87-B195-8135DACD947D}" type="pres">
      <dgm:prSet presAssocID="{6ADA24CA-FEB8-49F2-B359-491D1656D170}" presName="negativeSpace" presStyleCnt="0"/>
      <dgm:spPr/>
    </dgm:pt>
    <dgm:pt modelId="{D2A442EE-61AE-4E1C-8508-48B05976ED1E}" type="pres">
      <dgm:prSet presAssocID="{6ADA24CA-FEB8-49F2-B359-491D1656D170}" presName="childText" presStyleLbl="conFgAcc1" presStyleIdx="0" presStyleCnt="2">
        <dgm:presLayoutVars>
          <dgm:bulletEnabled val="1"/>
        </dgm:presLayoutVars>
      </dgm:prSet>
      <dgm:spPr/>
    </dgm:pt>
    <dgm:pt modelId="{925B606A-09CD-4C85-B4BA-6B3D03B904A7}" type="pres">
      <dgm:prSet presAssocID="{662A11C7-68F5-488B-A5BF-33646D4B1025}" presName="spaceBetweenRectangles" presStyleCnt="0"/>
      <dgm:spPr/>
    </dgm:pt>
    <dgm:pt modelId="{572F06EA-2E6C-4983-9529-3A0221CF29C9}" type="pres">
      <dgm:prSet presAssocID="{CF9D93B4-9C21-453C-9D59-7FC7DF887BBC}" presName="parentLin" presStyleCnt="0"/>
      <dgm:spPr/>
    </dgm:pt>
    <dgm:pt modelId="{CD09E141-F8AE-4402-AD3A-118844ED6B50}" type="pres">
      <dgm:prSet presAssocID="{CF9D93B4-9C21-453C-9D59-7FC7DF887BBC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E147D86F-456E-4071-853C-20F9AA015C08}" type="pres">
      <dgm:prSet presAssocID="{CF9D93B4-9C21-453C-9D59-7FC7DF887BBC}" presName="parentText" presStyleLbl="node1" presStyleIdx="1" presStyleCnt="2" custFlipHor="1" custScaleX="27274" custLinFactNeighborX="-3865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2508C6-1093-455E-BFE1-7B00F5D13075}" type="pres">
      <dgm:prSet presAssocID="{CF9D93B4-9C21-453C-9D59-7FC7DF887BBC}" presName="negativeSpace" presStyleCnt="0"/>
      <dgm:spPr/>
    </dgm:pt>
    <dgm:pt modelId="{90555D7C-9102-4566-B91C-0069E87DA487}" type="pres">
      <dgm:prSet presAssocID="{CF9D93B4-9C21-453C-9D59-7FC7DF887BB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9445712-ED77-47FE-8720-B9B5F353C3C2}" type="presOf" srcId="{0180647F-68DC-4491-9B92-11B2551643F1}" destId="{4E0C77BA-14D2-42F7-8255-09782D3E8895}" srcOrd="0" destOrd="0" presId="urn:microsoft.com/office/officeart/2005/8/layout/list1"/>
    <dgm:cxn modelId="{DDB86E4C-9A87-4CEC-82C4-8E7D812FF073}" type="presOf" srcId="{6ADA24CA-FEB8-49F2-B359-491D1656D170}" destId="{659B5E32-1F34-4348-A5F1-51CCCA018223}" srcOrd="0" destOrd="0" presId="urn:microsoft.com/office/officeart/2005/8/layout/list1"/>
    <dgm:cxn modelId="{5583DD2C-98CA-40D6-8EB4-71D743DD064D}" type="presOf" srcId="{CF9D93B4-9C21-453C-9D59-7FC7DF887BBC}" destId="{CD09E141-F8AE-4402-AD3A-118844ED6B50}" srcOrd="0" destOrd="0" presId="urn:microsoft.com/office/officeart/2005/8/layout/list1"/>
    <dgm:cxn modelId="{881EA398-5BB3-4A59-90BE-1B95DB0F9625}" srcId="{0180647F-68DC-4491-9B92-11B2551643F1}" destId="{CF9D93B4-9C21-453C-9D59-7FC7DF887BBC}" srcOrd="1" destOrd="0" parTransId="{C01BA6D3-1435-4337-B13F-AA6A60B2841B}" sibTransId="{76296848-321A-4F2A-BD6F-8B9C9BB6B738}"/>
    <dgm:cxn modelId="{2C1D8CA8-DF85-4B86-A680-89AF0086121A}" type="presOf" srcId="{6ADA24CA-FEB8-49F2-B359-491D1656D170}" destId="{43D51172-21E3-44C2-ACF7-C95DDEC9BAF6}" srcOrd="1" destOrd="0" presId="urn:microsoft.com/office/officeart/2005/8/layout/list1"/>
    <dgm:cxn modelId="{BB13E488-6F9F-4C21-8E07-D8E2F700C9D8}" type="presOf" srcId="{CF9D93B4-9C21-453C-9D59-7FC7DF887BBC}" destId="{E147D86F-456E-4071-853C-20F9AA015C08}" srcOrd="1" destOrd="0" presId="urn:microsoft.com/office/officeart/2005/8/layout/list1"/>
    <dgm:cxn modelId="{BB6AB382-2915-4F8F-A9D4-9E361E066FC2}" srcId="{0180647F-68DC-4491-9B92-11B2551643F1}" destId="{6ADA24CA-FEB8-49F2-B359-491D1656D170}" srcOrd="0" destOrd="0" parTransId="{7A5E528A-D8BB-44F9-8407-86C282500109}" sibTransId="{662A11C7-68F5-488B-A5BF-33646D4B1025}"/>
    <dgm:cxn modelId="{398AE292-7D0C-415C-A8C5-D932E8BBBFB8}" type="presParOf" srcId="{4E0C77BA-14D2-42F7-8255-09782D3E8895}" destId="{4B51C0CF-5221-43BE-959C-0D1B4FDB8B9F}" srcOrd="0" destOrd="0" presId="urn:microsoft.com/office/officeart/2005/8/layout/list1"/>
    <dgm:cxn modelId="{77CF89E5-B3C1-4347-A3CD-8E97B1D20864}" type="presParOf" srcId="{4B51C0CF-5221-43BE-959C-0D1B4FDB8B9F}" destId="{659B5E32-1F34-4348-A5F1-51CCCA018223}" srcOrd="0" destOrd="0" presId="urn:microsoft.com/office/officeart/2005/8/layout/list1"/>
    <dgm:cxn modelId="{7A6F941C-5C65-4A0D-B591-B6354E06011E}" type="presParOf" srcId="{4B51C0CF-5221-43BE-959C-0D1B4FDB8B9F}" destId="{43D51172-21E3-44C2-ACF7-C95DDEC9BAF6}" srcOrd="1" destOrd="0" presId="urn:microsoft.com/office/officeart/2005/8/layout/list1"/>
    <dgm:cxn modelId="{55FB761E-FB08-4C8D-9EE0-90E021C6486D}" type="presParOf" srcId="{4E0C77BA-14D2-42F7-8255-09782D3E8895}" destId="{5809A00E-1A35-4A87-B195-8135DACD947D}" srcOrd="1" destOrd="0" presId="urn:microsoft.com/office/officeart/2005/8/layout/list1"/>
    <dgm:cxn modelId="{D9921A13-1D4A-4EA3-864C-65023EF1BDC7}" type="presParOf" srcId="{4E0C77BA-14D2-42F7-8255-09782D3E8895}" destId="{D2A442EE-61AE-4E1C-8508-48B05976ED1E}" srcOrd="2" destOrd="0" presId="urn:microsoft.com/office/officeart/2005/8/layout/list1"/>
    <dgm:cxn modelId="{F5A2DF36-B5BD-42E7-9BFD-2F56337F6E61}" type="presParOf" srcId="{4E0C77BA-14D2-42F7-8255-09782D3E8895}" destId="{925B606A-09CD-4C85-B4BA-6B3D03B904A7}" srcOrd="3" destOrd="0" presId="urn:microsoft.com/office/officeart/2005/8/layout/list1"/>
    <dgm:cxn modelId="{E54AFA0A-9D06-4E11-8D7E-FBD55C075D2B}" type="presParOf" srcId="{4E0C77BA-14D2-42F7-8255-09782D3E8895}" destId="{572F06EA-2E6C-4983-9529-3A0221CF29C9}" srcOrd="4" destOrd="0" presId="urn:microsoft.com/office/officeart/2005/8/layout/list1"/>
    <dgm:cxn modelId="{22A62D8B-5C98-4748-92BF-8E75E06339BD}" type="presParOf" srcId="{572F06EA-2E6C-4983-9529-3A0221CF29C9}" destId="{CD09E141-F8AE-4402-AD3A-118844ED6B50}" srcOrd="0" destOrd="0" presId="urn:microsoft.com/office/officeart/2005/8/layout/list1"/>
    <dgm:cxn modelId="{9FF470A6-3872-41EB-9897-CB3834531200}" type="presParOf" srcId="{572F06EA-2E6C-4983-9529-3A0221CF29C9}" destId="{E147D86F-456E-4071-853C-20F9AA015C08}" srcOrd="1" destOrd="0" presId="urn:microsoft.com/office/officeart/2005/8/layout/list1"/>
    <dgm:cxn modelId="{57D5AE15-7D2F-4821-9950-6EE302243002}" type="presParOf" srcId="{4E0C77BA-14D2-42F7-8255-09782D3E8895}" destId="{342508C6-1093-455E-BFE1-7B00F5D13075}" srcOrd="5" destOrd="0" presId="urn:microsoft.com/office/officeart/2005/8/layout/list1"/>
    <dgm:cxn modelId="{465B7F56-3438-451B-B1F8-2679CA5555F3}" type="presParOf" srcId="{4E0C77BA-14D2-42F7-8255-09782D3E8895}" destId="{90555D7C-9102-4566-B91C-0069E87DA4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D58E7-2399-4AF8-AD61-589B20BD142A}">
      <dsp:nvSpPr>
        <dsp:cNvPr id="0" name=""/>
        <dsp:cNvSpPr/>
      </dsp:nvSpPr>
      <dsp:spPr>
        <a:xfrm>
          <a:off x="3343934" y="1411658"/>
          <a:ext cx="1808431" cy="18086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012F25-8CD1-4568-935E-EAEFED80F97D}">
      <dsp:nvSpPr>
        <dsp:cNvPr id="0" name=""/>
        <dsp:cNvSpPr/>
      </dsp:nvSpPr>
      <dsp:spPr>
        <a:xfrm>
          <a:off x="3073959" y="0"/>
          <a:ext cx="2072161" cy="11089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none" kern="1200" dirty="0" smtClean="0">
              <a:solidFill>
                <a:schemeClr val="tx2">
                  <a:lumMod val="50000"/>
                </a:schemeClr>
              </a:solidFill>
            </a:rPr>
            <a:t>Reduzir desigualdades regionais e de grupos sociais</a:t>
          </a:r>
          <a:endParaRPr lang="pt-BR" sz="1600" b="1" u="none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73959" y="0"/>
        <a:ext cx="2072161" cy="1108923"/>
      </dsp:txXfrm>
    </dsp:sp>
    <dsp:sp modelId="{53B09FF4-3CA5-40BC-8AA2-5FC306890DC9}">
      <dsp:nvSpPr>
        <dsp:cNvPr id="0" name=""/>
        <dsp:cNvSpPr/>
      </dsp:nvSpPr>
      <dsp:spPr>
        <a:xfrm>
          <a:off x="3874407" y="1666711"/>
          <a:ext cx="1808431" cy="18086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88D241-19AC-4595-A2C3-7732CF6C9486}">
      <dsp:nvSpPr>
        <dsp:cNvPr id="0" name=""/>
        <dsp:cNvSpPr/>
      </dsp:nvSpPr>
      <dsp:spPr>
        <a:xfrm>
          <a:off x="6144775" y="2664297"/>
          <a:ext cx="1959134" cy="18748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600" b="1" u="none" kern="1200" dirty="0" smtClean="0">
              <a:solidFill>
                <a:schemeClr val="tx2">
                  <a:lumMod val="50000"/>
                </a:schemeClr>
              </a:solidFill>
            </a:rPr>
            <a:t>Fortalecer Atenção Básica como ordenadora das Redes regionalizadas de atenção à saúde, como estratégia de garantia do acesso e do cuidado integral</a:t>
          </a:r>
        </a:p>
      </dsp:txBody>
      <dsp:txXfrm>
        <a:off x="6144775" y="2664297"/>
        <a:ext cx="1959134" cy="1874868"/>
      </dsp:txXfrm>
    </dsp:sp>
    <dsp:sp modelId="{AD8DA354-3092-47B6-B7B0-BBEE82870F20}">
      <dsp:nvSpPr>
        <dsp:cNvPr id="0" name=""/>
        <dsp:cNvSpPr/>
      </dsp:nvSpPr>
      <dsp:spPr>
        <a:xfrm>
          <a:off x="4004765" y="2240578"/>
          <a:ext cx="1808431" cy="18086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5C0D65-4A39-4E2B-9688-84D5A41D8B4F}">
      <dsp:nvSpPr>
        <dsp:cNvPr id="0" name=""/>
        <dsp:cNvSpPr/>
      </dsp:nvSpPr>
      <dsp:spPr>
        <a:xfrm>
          <a:off x="3279608" y="4600910"/>
          <a:ext cx="1921458" cy="8572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50000"/>
                </a:schemeClr>
              </a:solidFill>
            </a:rPr>
            <a:t>Reforçar a estruturação das respostas às urgências em saúde pública</a:t>
          </a:r>
          <a:endParaRPr lang="pt-BR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79608" y="4600910"/>
        <a:ext cx="1921458" cy="857246"/>
      </dsp:txXfrm>
    </dsp:sp>
    <dsp:sp modelId="{CCA14A1F-86AE-457E-AB9C-E07DBC7C321C}">
      <dsp:nvSpPr>
        <dsp:cNvPr id="0" name=""/>
        <dsp:cNvSpPr/>
      </dsp:nvSpPr>
      <dsp:spPr>
        <a:xfrm>
          <a:off x="3637804" y="2700781"/>
          <a:ext cx="1808431" cy="18086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0A29FE-032D-4F77-8F23-A1BBB314F800}">
      <dsp:nvSpPr>
        <dsp:cNvPr id="0" name=""/>
        <dsp:cNvSpPr/>
      </dsp:nvSpPr>
      <dsp:spPr>
        <a:xfrm>
          <a:off x="183044" y="2016224"/>
          <a:ext cx="2072161" cy="7600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none" kern="1200" dirty="0" smtClean="0">
              <a:solidFill>
                <a:schemeClr val="tx1"/>
              </a:solidFill>
            </a:rPr>
            <a:t>Aprimorar o Pacto </a:t>
          </a:r>
          <a:r>
            <a:rPr lang="pt-BR" sz="1600" b="1" u="none" kern="1200" dirty="0" err="1" smtClean="0">
              <a:solidFill>
                <a:schemeClr val="tx1"/>
              </a:solidFill>
            </a:rPr>
            <a:t>Interfederativo</a:t>
          </a:r>
          <a:r>
            <a:rPr lang="pt-BR" sz="1600" b="1" u="none" kern="1200" dirty="0" smtClean="0">
              <a:solidFill>
                <a:schemeClr val="tx1"/>
              </a:solidFill>
            </a:rPr>
            <a:t> para o fortalecimento do SUS</a:t>
          </a:r>
          <a:endParaRPr lang="pt-BR" sz="1600" b="1" u="none" kern="1200" dirty="0">
            <a:solidFill>
              <a:schemeClr val="tx1"/>
            </a:solidFill>
          </a:endParaRPr>
        </a:p>
      </dsp:txBody>
      <dsp:txXfrm>
        <a:off x="183044" y="2016224"/>
        <a:ext cx="2072161" cy="760054"/>
      </dsp:txXfrm>
    </dsp:sp>
    <dsp:sp modelId="{4C6F7FF6-2AD6-4DDA-B96B-AE57C1E987B0}">
      <dsp:nvSpPr>
        <dsp:cNvPr id="0" name=""/>
        <dsp:cNvSpPr/>
      </dsp:nvSpPr>
      <dsp:spPr>
        <a:xfrm>
          <a:off x="3050064" y="2700781"/>
          <a:ext cx="1808431" cy="18086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016C8F-21EA-44BA-A687-75C96C1F6436}">
      <dsp:nvSpPr>
        <dsp:cNvPr id="0" name=""/>
        <dsp:cNvSpPr/>
      </dsp:nvSpPr>
      <dsp:spPr>
        <a:xfrm>
          <a:off x="5871669" y="504055"/>
          <a:ext cx="2072161" cy="11920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50000"/>
                </a:schemeClr>
              </a:solidFill>
            </a:rPr>
            <a:t>Aumentar a capacidade de produção de IES, bem como a produção de inovações tecnológicas para dar sustentabilidade ao país</a:t>
          </a:r>
          <a:endParaRPr lang="pt-BR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871669" y="504055"/>
        <a:ext cx="2072161" cy="1192092"/>
      </dsp:txXfrm>
    </dsp:sp>
    <dsp:sp modelId="{3E773403-5D1B-4733-9382-1AFE50A1A910}">
      <dsp:nvSpPr>
        <dsp:cNvPr id="0" name=""/>
        <dsp:cNvSpPr/>
      </dsp:nvSpPr>
      <dsp:spPr>
        <a:xfrm>
          <a:off x="2683103" y="2240578"/>
          <a:ext cx="1808431" cy="18086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C1D128-D797-4C5A-8129-49DC2F793604}">
      <dsp:nvSpPr>
        <dsp:cNvPr id="0" name=""/>
        <dsp:cNvSpPr/>
      </dsp:nvSpPr>
      <dsp:spPr>
        <a:xfrm>
          <a:off x="790918" y="256153"/>
          <a:ext cx="1921458" cy="13029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none" kern="1200" dirty="0" smtClean="0">
              <a:solidFill>
                <a:schemeClr val="tx2">
                  <a:lumMod val="50000"/>
                </a:schemeClr>
              </a:solidFill>
            </a:rPr>
            <a:t>Aumentar o financiamento da saúde e a eficiência no gasto</a:t>
          </a:r>
          <a:endParaRPr lang="pt-BR" sz="1600" b="1" u="none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90918" y="256153"/>
        <a:ext cx="1921458" cy="1302984"/>
      </dsp:txXfrm>
    </dsp:sp>
    <dsp:sp modelId="{F3F38C4B-BA01-49CA-A065-3D0FE8D6ACF1}">
      <dsp:nvSpPr>
        <dsp:cNvPr id="0" name=""/>
        <dsp:cNvSpPr/>
      </dsp:nvSpPr>
      <dsp:spPr>
        <a:xfrm>
          <a:off x="2813460" y="1666711"/>
          <a:ext cx="1808431" cy="18086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802F8D-FCB4-4C3F-9E76-C1D86BDAD0F2}">
      <dsp:nvSpPr>
        <dsp:cNvPr id="0" name=""/>
        <dsp:cNvSpPr/>
      </dsp:nvSpPr>
      <dsp:spPr>
        <a:xfrm>
          <a:off x="687082" y="3672408"/>
          <a:ext cx="1959134" cy="12198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50000"/>
                </a:schemeClr>
              </a:solidFill>
            </a:rPr>
            <a:t>Qualificar a formação e fixação dos Profissionais de Saúde no SUS</a:t>
          </a:r>
          <a:endParaRPr lang="pt-BR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87082" y="3672408"/>
        <a:ext cx="1959134" cy="1219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BB6A6-627F-48B9-B61B-402CCDAF8DA1}">
      <dsp:nvSpPr>
        <dsp:cNvPr id="0" name=""/>
        <dsp:cNvSpPr/>
      </dsp:nvSpPr>
      <dsp:spPr>
        <a:xfrm>
          <a:off x="0" y="0"/>
          <a:ext cx="8784976" cy="141436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cs typeface="Arial" charset="0"/>
            </a:rPr>
            <a:t>Organização de forma regional conformando uma Rede de Atenção à Saúde visando a integralidade da assistência e a equidade.</a:t>
          </a:r>
          <a:endParaRPr lang="pt-BR" sz="2500" kern="1200" dirty="0"/>
        </a:p>
      </dsp:txBody>
      <dsp:txXfrm>
        <a:off x="1898431" y="0"/>
        <a:ext cx="6886544" cy="1414363"/>
      </dsp:txXfrm>
    </dsp:sp>
    <dsp:sp modelId="{FE05EB24-1064-42AA-B4AC-BA6C73A938B4}">
      <dsp:nvSpPr>
        <dsp:cNvPr id="0" name=""/>
        <dsp:cNvSpPr/>
      </dsp:nvSpPr>
      <dsp:spPr>
        <a:xfrm>
          <a:off x="155228" y="100612"/>
          <a:ext cx="1756995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9B47-9445-4876-AF71-5D27D4009951}">
      <dsp:nvSpPr>
        <dsp:cNvPr id="0" name=""/>
        <dsp:cNvSpPr/>
      </dsp:nvSpPr>
      <dsp:spPr>
        <a:xfrm>
          <a:off x="0" y="1555799"/>
          <a:ext cx="8784976" cy="141436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cs typeface="Arial" charset="0"/>
            </a:rPr>
            <a:t>Garantia da população ao direito à saúde com acesso resolutivo de qualidade e em tempo oportuno.</a:t>
          </a:r>
          <a:endParaRPr lang="pt-BR" sz="2500" kern="1200" dirty="0"/>
        </a:p>
      </dsp:txBody>
      <dsp:txXfrm>
        <a:off x="1898431" y="1555799"/>
        <a:ext cx="6886544" cy="1414363"/>
      </dsp:txXfrm>
    </dsp:sp>
    <dsp:sp modelId="{F6D5014E-5760-46CE-A0B2-BA1E1819BC3E}">
      <dsp:nvSpPr>
        <dsp:cNvPr id="0" name=""/>
        <dsp:cNvSpPr/>
      </dsp:nvSpPr>
      <dsp:spPr>
        <a:xfrm>
          <a:off x="155228" y="1684789"/>
          <a:ext cx="1756995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03D51-0F27-49CA-8A48-9B1E7E0ACF4F}">
      <dsp:nvSpPr>
        <dsp:cNvPr id="0" name=""/>
        <dsp:cNvSpPr/>
      </dsp:nvSpPr>
      <dsp:spPr>
        <a:xfrm>
          <a:off x="0" y="3111599"/>
          <a:ext cx="8784976" cy="141436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cs typeface="Arial" charset="0"/>
            </a:rPr>
            <a:t>Definição clara das responsabilidades sanitárias entre os entes federativos – COAP.</a:t>
          </a:r>
          <a:endParaRPr lang="pt-BR" sz="2500" kern="1200" dirty="0"/>
        </a:p>
      </dsp:txBody>
      <dsp:txXfrm>
        <a:off x="1898431" y="3111599"/>
        <a:ext cx="6886544" cy="1414363"/>
      </dsp:txXfrm>
    </dsp:sp>
    <dsp:sp modelId="{ADC069BC-BF21-45B8-B8DC-EBBE4F5BE076}">
      <dsp:nvSpPr>
        <dsp:cNvPr id="0" name=""/>
        <dsp:cNvSpPr/>
      </dsp:nvSpPr>
      <dsp:spPr>
        <a:xfrm>
          <a:off x="141436" y="3253035"/>
          <a:ext cx="1756995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BB6A6-627F-48B9-B61B-402CCDAF8DA1}">
      <dsp:nvSpPr>
        <dsp:cNvPr id="0" name=""/>
        <dsp:cNvSpPr/>
      </dsp:nvSpPr>
      <dsp:spPr>
        <a:xfrm>
          <a:off x="0" y="0"/>
          <a:ext cx="6777037" cy="167024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cs typeface="Arial" charset="0"/>
            </a:rPr>
            <a:t>Garantem maior segurança jurídica, transparência, controle social e resultados efetivos visando a melhoria da saúde do cidadão.</a:t>
          </a:r>
          <a:endParaRPr lang="pt-BR" sz="2300" kern="1200" dirty="0"/>
        </a:p>
      </dsp:txBody>
      <dsp:txXfrm>
        <a:off x="1522432" y="0"/>
        <a:ext cx="5254604" cy="1670246"/>
      </dsp:txXfrm>
    </dsp:sp>
    <dsp:sp modelId="{FE05EB24-1064-42AA-B4AC-BA6C73A938B4}">
      <dsp:nvSpPr>
        <dsp:cNvPr id="0" name=""/>
        <dsp:cNvSpPr/>
      </dsp:nvSpPr>
      <dsp:spPr>
        <a:xfrm>
          <a:off x="177664" y="118814"/>
          <a:ext cx="1355407" cy="13361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9B47-9445-4876-AF71-5D27D4009951}">
      <dsp:nvSpPr>
        <dsp:cNvPr id="0" name=""/>
        <dsp:cNvSpPr/>
      </dsp:nvSpPr>
      <dsp:spPr>
        <a:xfrm>
          <a:off x="0" y="1838128"/>
          <a:ext cx="6777037" cy="167024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Ampliam o comprometimento dos chefes do Poder Executivo sob os temas da saúde. </a:t>
          </a:r>
          <a:endParaRPr lang="pt-BR" sz="2300" kern="1200" dirty="0"/>
        </a:p>
      </dsp:txBody>
      <dsp:txXfrm>
        <a:off x="1522432" y="1838128"/>
        <a:ext cx="5254604" cy="1670246"/>
      </dsp:txXfrm>
    </dsp:sp>
    <dsp:sp modelId="{F6D5014E-5760-46CE-A0B2-BA1E1819BC3E}">
      <dsp:nvSpPr>
        <dsp:cNvPr id="0" name=""/>
        <dsp:cNvSpPr/>
      </dsp:nvSpPr>
      <dsp:spPr>
        <a:xfrm>
          <a:off x="177664" y="1989598"/>
          <a:ext cx="1355407" cy="13361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F1E68-DEB6-49E2-87B0-008C46BE771D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4EA96-8E11-4436-AC21-CF3AB3CBA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2" rIns="91421" bIns="45712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01FAD5BC-92B2-40F8-97BC-F4F782204E4B}" type="slidenum">
              <a:rPr lang="pt-BR" sz="1200"/>
              <a:pPr algn="r" eaLnBrk="1" hangingPunct="1"/>
              <a:t>13</a:t>
            </a:fld>
            <a:endParaRPr lang="pt-BR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058" eaLnBrk="1" hangingPunct="1">
              <a:spcBef>
                <a:spcPts val="450"/>
              </a:spcBef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D27335-4401-42E6-959B-AAD27206931A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4DB020-9846-4681-A671-8AEAB8B95B17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EA96-8E11-4436-AC21-CF3AB3CBAC7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58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53619D-D46B-49C2-AD14-D436ABEACE55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546308C-CD03-4EC1-9D49-860710D6893E}" type="slidenum">
              <a:rPr lang="pt-BR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76470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/>
            </a:lvl1pPr>
          </a:lstStyle>
          <a:p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2pPr>
            <a:lvl3pPr marL="11430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3pPr>
            <a:lvl4pPr marL="16002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4pPr>
            <a:lvl5pPr marL="20574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11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3FA5BC-D382-4F10-8AB2-D4378D1F7A93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949FB8C-AB53-47CA-9613-AC7C8717A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11560" y="764704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</a:rPr>
              <a:t>VI PLENÁRIA ESTADUAL DE CONSELHOS DE SAÚDE DO ESTADO DO PARANÁ CONSELHEIRO EUCLIDES GONÇALVES </a:t>
            </a: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 smtClean="0">
              <a:solidFill>
                <a:schemeClr val="tx2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tx2"/>
                </a:solidFill>
              </a:rPr>
              <a:t>Curitiba-PR, 26 de julho 2014</a:t>
            </a:r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467544" y="1484784"/>
            <a:ext cx="8136904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8580" indent="0">
              <a:buNone/>
            </a:pPr>
            <a:endParaRPr lang="pt-BR" sz="2800" b="1" dirty="0" smtClean="0"/>
          </a:p>
          <a:p>
            <a:pPr marL="457200" indent="-457200">
              <a:buFont typeface="Wingdings" charset="2"/>
              <a:buChar char="ü"/>
            </a:pPr>
            <a:r>
              <a:rPr lang="pt-BR" sz="2800" b="1" dirty="0" smtClean="0"/>
              <a:t>Articulação </a:t>
            </a:r>
            <a:r>
              <a:rPr lang="pt-BR" sz="2800" b="1" dirty="0" err="1" smtClean="0"/>
              <a:t>intergestores</a:t>
            </a:r>
            <a:r>
              <a:rPr lang="pt-BR" sz="2800" b="1" dirty="0" smtClean="0"/>
              <a:t> nas regiões e negociação </a:t>
            </a:r>
            <a:r>
              <a:rPr lang="pt-BR" sz="2800" b="1" dirty="0" err="1" smtClean="0"/>
              <a:t>interfederativa</a:t>
            </a:r>
            <a:r>
              <a:rPr lang="pt-BR" sz="2800" b="1" dirty="0" smtClean="0"/>
              <a:t> para consolidação da integralidade da Atenção à Saúde;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1" dirty="0" smtClean="0"/>
              <a:t>Protagonismo no Planejamento Regional Integrado;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1" dirty="0" smtClean="0"/>
              <a:t>Cumprimento dos deveres na gestão municipal;</a:t>
            </a:r>
          </a:p>
          <a:p>
            <a:pPr marL="68580" indent="0">
              <a:buNone/>
            </a:pPr>
            <a:endParaRPr lang="pt-BR" sz="1050" dirty="0" smtClean="0"/>
          </a:p>
          <a:p>
            <a:endParaRPr lang="pt-BR" sz="28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20688"/>
            <a:ext cx="9396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dirty="0" smtClean="0"/>
              <a:t>RESPONSABILIDADE MUNICIPAL</a:t>
            </a:r>
          </a:p>
        </p:txBody>
      </p:sp>
    </p:spTree>
    <p:extLst>
      <p:ext uri="{BB962C8B-B14F-4D97-AF65-F5344CB8AC3E}">
        <p14:creationId xmlns:p14="http://schemas.microsoft.com/office/powerpoint/2010/main" val="11362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856709"/>
              </p:ext>
            </p:extLst>
          </p:nvPr>
        </p:nvGraphicFramePr>
        <p:xfrm>
          <a:off x="457200" y="1268760"/>
          <a:ext cx="84352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ítulo 1"/>
          <p:cNvSpPr>
            <a:spLocks noGrp="1"/>
          </p:cNvSpPr>
          <p:nvPr>
            <p:ph type="title"/>
          </p:nvPr>
        </p:nvSpPr>
        <p:spPr bwMode="auto">
          <a:xfrm>
            <a:off x="611560" y="549275"/>
            <a:ext cx="7488832" cy="725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 REDES DE ATENÇÃO À SAÚDE</a:t>
            </a:r>
            <a:endParaRPr lang="pt-BR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1187624" y="1700213"/>
            <a:ext cx="7128792" cy="4465637"/>
            <a:chOff x="611560" y="1556792"/>
            <a:chExt cx="7848872" cy="4464496"/>
          </a:xfrm>
        </p:grpSpPr>
        <p:sp>
          <p:nvSpPr>
            <p:cNvPr id="21" name="Seta para a direita 20"/>
            <p:cNvSpPr/>
            <p:nvPr/>
          </p:nvSpPr>
          <p:spPr>
            <a:xfrm>
              <a:off x="756027" y="3505744"/>
              <a:ext cx="7612327" cy="15553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pt-BR"/>
            </a:p>
          </p:txBody>
        </p:sp>
        <p:sp>
          <p:nvSpPr>
            <p:cNvPr id="28" name="Seta para a direita 27"/>
            <p:cNvSpPr/>
            <p:nvPr/>
          </p:nvSpPr>
          <p:spPr>
            <a:xfrm>
              <a:off x="756027" y="4834141"/>
              <a:ext cx="7612327" cy="15236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pt-BR"/>
            </a:p>
          </p:txBody>
        </p:sp>
        <p:sp>
          <p:nvSpPr>
            <p:cNvPr id="19" name="Seta para a direita 18"/>
            <p:cNvSpPr/>
            <p:nvPr/>
          </p:nvSpPr>
          <p:spPr>
            <a:xfrm>
              <a:off x="756027" y="2755048"/>
              <a:ext cx="7612327" cy="15236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pt-BR"/>
            </a:p>
          </p:txBody>
        </p:sp>
        <p:sp>
          <p:nvSpPr>
            <p:cNvPr id="20" name="Seta para a direita 19"/>
            <p:cNvSpPr/>
            <p:nvPr/>
          </p:nvSpPr>
          <p:spPr>
            <a:xfrm>
              <a:off x="756027" y="4185020"/>
              <a:ext cx="7612327" cy="15394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pt-BR" dirty="0">
                <a:latin typeface="Calibri" pitchFamily="34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851920" y="1556792"/>
              <a:ext cx="664024" cy="354596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2200" b="1" dirty="0">
                  <a:latin typeface="+mj-lt"/>
                </a:rPr>
                <a:t>Rede Cegonha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716016" y="1556792"/>
              <a:ext cx="673501" cy="354596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2200" b="1" dirty="0">
                  <a:latin typeface="+mj-lt"/>
                </a:rPr>
                <a:t>Rede de Atenção Psicossocial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580112" y="1556792"/>
              <a:ext cx="690680" cy="354596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2200" b="1" dirty="0">
                  <a:latin typeface="+mj-lt"/>
                </a:rPr>
                <a:t>Rede de Atenção ás Urgências e Emergências</a:t>
              </a:r>
            </a:p>
          </p:txBody>
        </p:sp>
        <p:sp>
          <p:nvSpPr>
            <p:cNvPr id="16395" name="CaixaDeTexto 23"/>
            <p:cNvSpPr txBox="1">
              <a:spLocks noChangeArrowheads="1"/>
            </p:cNvSpPr>
            <p:nvPr/>
          </p:nvSpPr>
          <p:spPr bwMode="auto">
            <a:xfrm>
              <a:off x="800100" y="3048000"/>
              <a:ext cx="2895600" cy="34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t-BR" sz="2000" b="1">
                  <a:solidFill>
                    <a:srgbClr val="002060"/>
                  </a:solidFill>
                  <a:latin typeface="Calibri" pitchFamily="34" charset="0"/>
                </a:rPr>
                <a:t>Informação</a:t>
              </a:r>
            </a:p>
          </p:txBody>
        </p:sp>
        <p:sp>
          <p:nvSpPr>
            <p:cNvPr id="16396" name="CaixaDeTexto 24"/>
            <p:cNvSpPr txBox="1">
              <a:spLocks noChangeArrowheads="1"/>
            </p:cNvSpPr>
            <p:nvPr/>
          </p:nvSpPr>
          <p:spPr bwMode="auto">
            <a:xfrm>
              <a:off x="815975" y="2320925"/>
              <a:ext cx="2895600" cy="34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t-BR" sz="2000" b="1">
                  <a:solidFill>
                    <a:srgbClr val="002060"/>
                  </a:solidFill>
                  <a:latin typeface="Calibri" pitchFamily="34" charset="0"/>
                </a:rPr>
                <a:t>Qualificação/Educação</a:t>
              </a:r>
            </a:p>
          </p:txBody>
        </p:sp>
        <p:sp>
          <p:nvSpPr>
            <p:cNvPr id="16397" name="CaixaDeTexto 25"/>
            <p:cNvSpPr txBox="1">
              <a:spLocks noChangeArrowheads="1"/>
            </p:cNvSpPr>
            <p:nvPr/>
          </p:nvSpPr>
          <p:spPr bwMode="auto">
            <a:xfrm>
              <a:off x="822325" y="3748088"/>
              <a:ext cx="2894013" cy="34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t-BR" sz="2000" b="1">
                  <a:solidFill>
                    <a:srgbClr val="002060"/>
                  </a:solidFill>
                  <a:latin typeface="Calibri" pitchFamily="34" charset="0"/>
                </a:rPr>
                <a:t>Regulação</a:t>
              </a:r>
            </a:p>
          </p:txBody>
        </p:sp>
        <p:sp>
          <p:nvSpPr>
            <p:cNvPr id="16398" name="CaixaDeTexto 21"/>
            <p:cNvSpPr txBox="1">
              <a:spLocks noChangeArrowheads="1"/>
            </p:cNvSpPr>
            <p:nvPr/>
          </p:nvSpPr>
          <p:spPr bwMode="auto">
            <a:xfrm>
              <a:off x="683568" y="4437112"/>
              <a:ext cx="3240733" cy="32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t-BR" sz="1800" b="1">
                  <a:solidFill>
                    <a:srgbClr val="002060"/>
                  </a:solidFill>
                  <a:latin typeface="Calibri" pitchFamily="34" charset="0"/>
                </a:rPr>
                <a:t>Promoção e Vigilância à Saúde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516216" y="1556792"/>
              <a:ext cx="864096" cy="354596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2200" b="1" dirty="0">
                  <a:latin typeface="+mj-lt"/>
                </a:rPr>
                <a:t>Rede de  Atenção às doenças e condições crônicas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7596336" y="1556792"/>
              <a:ext cx="673501" cy="3545969"/>
            </a:xfrm>
            <a:prstGeom prst="rect">
              <a:avLst/>
            </a:prstGeom>
            <a:solidFill>
              <a:srgbClr val="5F5F5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sz="2200" b="1" dirty="0">
                  <a:latin typeface="+mj-lt"/>
                </a:rPr>
                <a:t>Rede de Cuidado a Pessoa com Deficiência</a:t>
              </a:r>
            </a:p>
          </p:txBody>
        </p:sp>
        <p:sp>
          <p:nvSpPr>
            <p:cNvPr id="16401" name="Retângulo de cantos arredondados 23"/>
            <p:cNvSpPr>
              <a:spLocks noChangeArrowheads="1"/>
            </p:cNvSpPr>
            <p:nvPr/>
          </p:nvSpPr>
          <p:spPr bwMode="auto">
            <a:xfrm>
              <a:off x="611560" y="5157192"/>
              <a:ext cx="7848872" cy="86409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2483287" y="5445173"/>
              <a:ext cx="4321325" cy="4015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8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ATENÇÃO BÁSICA</a:t>
              </a:r>
            </a:p>
          </p:txBody>
        </p:sp>
      </p:grpSp>
      <p:sp>
        <p:nvSpPr>
          <p:cNvPr id="24" name="Seta em curva para a direita 23"/>
          <p:cNvSpPr/>
          <p:nvPr/>
        </p:nvSpPr>
        <p:spPr>
          <a:xfrm>
            <a:off x="179512" y="1772816"/>
            <a:ext cx="504056" cy="41044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Seta em curva para baixo 25"/>
          <p:cNvSpPr/>
          <p:nvPr/>
        </p:nvSpPr>
        <p:spPr>
          <a:xfrm>
            <a:off x="2051720" y="1196752"/>
            <a:ext cx="4608512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Seta em curva para cima 26"/>
          <p:cNvSpPr/>
          <p:nvPr/>
        </p:nvSpPr>
        <p:spPr>
          <a:xfrm>
            <a:off x="2699792" y="5949280"/>
            <a:ext cx="3672408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Seta em curva para a esquerda 28"/>
          <p:cNvSpPr/>
          <p:nvPr/>
        </p:nvSpPr>
        <p:spPr>
          <a:xfrm>
            <a:off x="8748464" y="1628800"/>
            <a:ext cx="395536" cy="36724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57092" y="1928182"/>
            <a:ext cx="677108" cy="4093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pt-BR" sz="1600" b="1" dirty="0" smtClean="0"/>
              <a:t>Organização das Regiões de Saúde </a:t>
            </a:r>
          </a:p>
          <a:p>
            <a:r>
              <a:rPr lang="pt-BR" sz="1600" b="1" dirty="0" smtClean="0"/>
              <a:t>e dos Colegiados Intergestores </a:t>
            </a:r>
            <a:endParaRPr lang="pt-BR" sz="16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8316416" y="908720"/>
            <a:ext cx="461665" cy="5592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wrap="none" rtlCol="0">
            <a:spAutoFit/>
          </a:bodyPr>
          <a:lstStyle/>
          <a:p>
            <a:pPr algn="ctr"/>
            <a:r>
              <a:rPr lang="pt-BR" b="1" dirty="0" smtClean="0"/>
              <a:t>Fomento ao processo de </a:t>
            </a:r>
            <a:r>
              <a:rPr lang="pt-BR" sz="1400" b="1" dirty="0" smtClean="0"/>
              <a:t>Cooperação</a:t>
            </a:r>
            <a:r>
              <a:rPr lang="pt-BR" b="1" dirty="0" smtClean="0"/>
              <a:t> e Pactuação </a:t>
            </a:r>
            <a:endParaRPr lang="pt-BR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411760" y="6309320"/>
            <a:ext cx="600845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Construção das bases para a asssinatura do COAP</a:t>
            </a:r>
            <a:endParaRPr lang="pt-BR" dirty="0"/>
          </a:p>
        </p:txBody>
      </p:sp>
      <p:pic>
        <p:nvPicPr>
          <p:cNvPr id="2050" name="Picture 2" descr="F:\Coop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55" y="1646093"/>
            <a:ext cx="7045161" cy="360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54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357166"/>
            <a:ext cx="9144000" cy="500062"/>
          </a:xfrm>
          <a:prstGeom prst="rect">
            <a:avLst/>
          </a:prstGeom>
          <a:solidFill>
            <a:srgbClr val="1E8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Calibri" pitchFamily="34" charset="0"/>
              </a:rPr>
              <a:t>ARTICULAÇÃO INTERFEDERATIVA </a:t>
            </a:r>
            <a:r>
              <a:rPr lang="pt-BR" sz="2400" b="1" dirty="0" smtClean="0">
                <a:solidFill>
                  <a:schemeClr val="bg1"/>
                </a:solidFill>
                <a:ea typeface="Calibri" pitchFamily="34" charset="0"/>
              </a:rPr>
              <a:t>(Decreto 7.508/2011)</a:t>
            </a:r>
            <a:endParaRPr lang="pt-BR" sz="2400" b="1" dirty="0"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28596" y="1579554"/>
            <a:ext cx="8229600" cy="7064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3600"/>
              </a:spcAft>
              <a:defRPr/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COMISSÕES INTERGESTORES (CIT, CIB e CIR)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71472" y="285947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3200" b="1" dirty="0">
                <a:latin typeface="Calibri" pitchFamily="34" charset="0"/>
              </a:rPr>
              <a:t>Instâncias de </a:t>
            </a:r>
            <a:r>
              <a:rPr lang="pt-BR" sz="3200" b="1" dirty="0" err="1">
                <a:latin typeface="Calibri" pitchFamily="34" charset="0"/>
              </a:rPr>
              <a:t>pactuação</a:t>
            </a:r>
            <a:r>
              <a:rPr lang="pt-BR" sz="3200" b="1" dirty="0">
                <a:latin typeface="Calibri" pitchFamily="34" charset="0"/>
              </a:rPr>
              <a:t> consensual</a:t>
            </a:r>
            <a:r>
              <a:rPr lang="pt-BR" sz="3200" dirty="0">
                <a:latin typeface="Calibri" pitchFamily="34" charset="0"/>
              </a:rPr>
              <a:t> entre os entes federativos para </a:t>
            </a:r>
            <a:r>
              <a:rPr lang="pt-BR" sz="3200" b="1" dirty="0">
                <a:latin typeface="Calibri" pitchFamily="34" charset="0"/>
              </a:rPr>
              <a:t>definição das regras de gestão compartilhada do </a:t>
            </a:r>
            <a:r>
              <a:rPr lang="pt-BR" sz="3200" b="1" dirty="0" smtClean="0">
                <a:latin typeface="Calibri" pitchFamily="34" charset="0"/>
              </a:rPr>
              <a:t>SUS</a:t>
            </a:r>
            <a:r>
              <a:rPr lang="pt-BR" sz="3200" dirty="0" smtClean="0">
                <a:latin typeface="Calibri" pitchFamily="34" charset="0"/>
              </a:rPr>
              <a:t>.</a:t>
            </a:r>
            <a:endParaRPr lang="pt-BR" sz="32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32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013075" y="2276475"/>
            <a:ext cx="3236913" cy="3338513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37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3796" name="Rectangle 32"/>
          <p:cNvSpPr>
            <a:spLocks noChangeArrowheads="1"/>
          </p:cNvSpPr>
          <p:nvPr/>
        </p:nvSpPr>
        <p:spPr bwMode="auto">
          <a:xfrm>
            <a:off x="503238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285750" y="476672"/>
            <a:ext cx="8678738" cy="5040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>
                <a:solidFill>
                  <a:srgbClr val="FFFF00"/>
                </a:solidFill>
                <a:latin typeface="+mj-lt"/>
              </a:rPr>
              <a:t>PLANEJAMENTO DO SUS</a:t>
            </a:r>
          </a:p>
        </p:txBody>
      </p:sp>
      <p:grpSp>
        <p:nvGrpSpPr>
          <p:cNvPr id="33800" name="Grupo 5"/>
          <p:cNvGrpSpPr>
            <a:grpSpLocks/>
          </p:cNvGrpSpPr>
          <p:nvPr/>
        </p:nvGrpSpPr>
        <p:grpSpPr bwMode="auto">
          <a:xfrm>
            <a:off x="892175" y="1797050"/>
            <a:ext cx="6931025" cy="4789488"/>
            <a:chOff x="892175" y="1652538"/>
            <a:chExt cx="6930838" cy="4789847"/>
          </a:xfrm>
        </p:grpSpPr>
        <p:sp>
          <p:nvSpPr>
            <p:cNvPr id="7" name="Oval 24"/>
            <p:cNvSpPr>
              <a:spLocks noChangeArrowheads="1"/>
            </p:cNvSpPr>
            <p:nvPr/>
          </p:nvSpPr>
          <p:spPr bwMode="auto">
            <a:xfrm>
              <a:off x="3203513" y="4927796"/>
              <a:ext cx="2727251" cy="151458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pt-BR" sz="1600" b="1" dirty="0">
                  <a:solidFill>
                    <a:srgbClr val="002060"/>
                  </a:solidFill>
                  <a:cs typeface="Times New Roman" pitchFamily="18" charset="0"/>
                </a:rPr>
                <a:t>CONTRATO ORGANIZATIVO DA AÇÃO PÚBLICA DA SAÚDE - COAP</a:t>
              </a:r>
              <a:endParaRPr lang="pt-BR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33815" name="AutoShape 22"/>
            <p:cNvSpPr>
              <a:spLocks/>
            </p:cNvSpPr>
            <p:nvPr/>
          </p:nvSpPr>
          <p:spPr bwMode="auto">
            <a:xfrm>
              <a:off x="6084888" y="2373313"/>
              <a:ext cx="211137" cy="3221037"/>
            </a:xfrm>
            <a:prstGeom prst="rightBracket">
              <a:avLst>
                <a:gd name="adj" fmla="val 126919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rgbClr val="002060"/>
                </a:solidFill>
              </a:endParaRPr>
            </a:p>
          </p:txBody>
        </p:sp>
        <p:sp>
          <p:nvSpPr>
            <p:cNvPr id="33816" name="Rectangle 21"/>
            <p:cNvSpPr>
              <a:spLocks noChangeArrowheads="1"/>
            </p:cNvSpPr>
            <p:nvPr/>
          </p:nvSpPr>
          <p:spPr bwMode="auto">
            <a:xfrm>
              <a:off x="6429388" y="3998918"/>
              <a:ext cx="1357321" cy="5848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1600" b="1" dirty="0">
                  <a:solidFill>
                    <a:srgbClr val="002060"/>
                  </a:solidFill>
                  <a:cs typeface="Times New Roman" pitchFamily="18" charset="0"/>
                </a:rPr>
                <a:t>RELATÓRIO DE GESTÃO</a:t>
              </a:r>
              <a:endParaRPr lang="pt-BR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33817" name="Text Box 18"/>
            <p:cNvSpPr txBox="1">
              <a:spLocks noChangeArrowheads="1"/>
            </p:cNvSpPr>
            <p:nvPr/>
          </p:nvSpPr>
          <p:spPr bwMode="auto">
            <a:xfrm>
              <a:off x="3404098" y="2204418"/>
              <a:ext cx="2641102" cy="7386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pt-BR" sz="1400" b="1" i="1">
                  <a:solidFill>
                    <a:srgbClr val="002060"/>
                  </a:solidFill>
                  <a:cs typeface="Times New Roman" pitchFamily="18" charset="0"/>
                </a:rPr>
                <a:t>Diretrizes, Objetivos e Metas</a:t>
              </a:r>
              <a:endParaRPr lang="pt-BR" sz="1400" b="1">
                <a:solidFill>
                  <a:srgbClr val="002060"/>
                </a:solidFill>
              </a:endParaRPr>
            </a:p>
            <a:p>
              <a:pPr algn="ctr"/>
              <a:r>
                <a:rPr lang="pt-BR" sz="1400" b="1">
                  <a:solidFill>
                    <a:srgbClr val="002060"/>
                  </a:solidFill>
                  <a:cs typeface="Times New Roman" pitchFamily="18" charset="0"/>
                </a:rPr>
                <a:t>PROGRAMAÇÃO ANUAL DE SAÚDE</a:t>
              </a:r>
              <a:endParaRPr lang="pt-BR" sz="1400" b="1">
                <a:solidFill>
                  <a:srgbClr val="002060"/>
                </a:solidFill>
              </a:endParaRPr>
            </a:p>
          </p:txBody>
        </p:sp>
        <p:sp>
          <p:nvSpPr>
            <p:cNvPr id="33818" name="Text Box 17"/>
            <p:cNvSpPr txBox="1">
              <a:spLocks noChangeArrowheads="1"/>
            </p:cNvSpPr>
            <p:nvPr/>
          </p:nvSpPr>
          <p:spPr bwMode="auto">
            <a:xfrm>
              <a:off x="3404098" y="3021793"/>
              <a:ext cx="2641102" cy="7386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pt-BR" sz="1400" b="1">
                  <a:solidFill>
                    <a:srgbClr val="002060"/>
                  </a:solidFill>
                  <a:cs typeface="Times New Roman" pitchFamily="18" charset="0"/>
                </a:rPr>
                <a:t>PLANEJAMENTO REGIONAL INTEGRADO</a:t>
              </a:r>
              <a:endParaRPr lang="pt-BR" sz="1400" b="1">
                <a:solidFill>
                  <a:srgbClr val="002060"/>
                </a:solidFill>
              </a:endParaRPr>
            </a:p>
            <a:p>
              <a:pPr algn="ctr"/>
              <a:r>
                <a:rPr lang="pt-BR" sz="1400" b="1">
                  <a:solidFill>
                    <a:srgbClr val="002060"/>
                  </a:solidFill>
                  <a:cs typeface="Times New Roman" pitchFamily="18" charset="0"/>
                </a:rPr>
                <a:t>- REGIÃO DE SAÚDE -</a:t>
              </a:r>
              <a:endParaRPr lang="pt-BR" sz="1400" b="1">
                <a:solidFill>
                  <a:srgbClr val="002060"/>
                </a:solidFill>
              </a:endParaRPr>
            </a:p>
          </p:txBody>
        </p:sp>
        <p:cxnSp>
          <p:nvCxnSpPr>
            <p:cNvPr id="33819" name="AutoShape 16"/>
            <p:cNvCxnSpPr>
              <a:cxnSpLocks noChangeShapeType="1"/>
            </p:cNvCxnSpPr>
            <p:nvPr/>
          </p:nvCxnSpPr>
          <p:spPr bwMode="auto">
            <a:xfrm flipV="1">
              <a:off x="2927579" y="2072279"/>
              <a:ext cx="285740" cy="5"/>
            </a:xfrm>
            <a:prstGeom prst="straightConnector1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0" name="AutoShape 15"/>
            <p:cNvCxnSpPr>
              <a:cxnSpLocks noChangeShapeType="1"/>
              <a:endCxn id="33818" idx="1"/>
            </p:cNvCxnSpPr>
            <p:nvPr/>
          </p:nvCxnSpPr>
          <p:spPr bwMode="auto">
            <a:xfrm>
              <a:off x="2931636" y="3385386"/>
              <a:ext cx="472462" cy="5739"/>
            </a:xfrm>
            <a:prstGeom prst="straightConnector1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1" name="AutoShape 14"/>
            <p:cNvCxnSpPr>
              <a:cxnSpLocks noChangeShapeType="1"/>
            </p:cNvCxnSpPr>
            <p:nvPr/>
          </p:nvCxnSpPr>
          <p:spPr bwMode="auto">
            <a:xfrm>
              <a:off x="2698750" y="2760341"/>
              <a:ext cx="220663" cy="0"/>
            </a:xfrm>
            <a:prstGeom prst="straightConnector1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22" name="Text Box 9"/>
            <p:cNvSpPr txBox="1">
              <a:spLocks noChangeArrowheads="1"/>
            </p:cNvSpPr>
            <p:nvPr/>
          </p:nvSpPr>
          <p:spPr bwMode="auto">
            <a:xfrm>
              <a:off x="892175" y="2348434"/>
              <a:ext cx="1801813" cy="8508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pt-BR" sz="1600" b="1">
                  <a:solidFill>
                    <a:srgbClr val="002060"/>
                  </a:solidFill>
                  <a:cs typeface="Times New Roman" pitchFamily="18" charset="0"/>
                </a:rPr>
                <a:t>MAPA DA SAÚDE </a:t>
              </a:r>
              <a:endParaRPr lang="pt-BR" sz="1600" b="1">
                <a:solidFill>
                  <a:srgbClr val="002060"/>
                </a:solidFill>
              </a:endParaRPr>
            </a:p>
            <a:p>
              <a:pPr algn="ctr"/>
              <a:r>
                <a:rPr lang="pt-BR" sz="1600" b="1">
                  <a:solidFill>
                    <a:srgbClr val="002060"/>
                  </a:solidFill>
                  <a:cs typeface="Times New Roman" pitchFamily="18" charset="0"/>
                </a:rPr>
                <a:t>necessidades de saúde</a:t>
              </a:r>
              <a:endParaRPr lang="pt-BR" sz="1600" b="1">
                <a:solidFill>
                  <a:srgbClr val="002060"/>
                </a:solidFill>
              </a:endParaRPr>
            </a:p>
          </p:txBody>
        </p:sp>
        <p:sp>
          <p:nvSpPr>
            <p:cNvPr id="33823" name="Rectangle 6"/>
            <p:cNvSpPr>
              <a:spLocks noChangeArrowheads="1"/>
            </p:cNvSpPr>
            <p:nvPr/>
          </p:nvSpPr>
          <p:spPr bwMode="auto">
            <a:xfrm>
              <a:off x="6296025" y="1652538"/>
              <a:ext cx="1526988" cy="3571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200" b="1" dirty="0">
                  <a:solidFill>
                    <a:srgbClr val="002060"/>
                  </a:solidFill>
                  <a:cs typeface="Times New Roman" pitchFamily="18" charset="0"/>
                </a:rPr>
                <a:t>PPA, LDO e LOA</a:t>
              </a:r>
              <a:endParaRPr lang="pt-BR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33824" name="Text Box 5"/>
            <p:cNvSpPr txBox="1">
              <a:spLocks noChangeArrowheads="1"/>
            </p:cNvSpPr>
            <p:nvPr/>
          </p:nvSpPr>
          <p:spPr bwMode="auto">
            <a:xfrm>
              <a:off x="3404098" y="3856042"/>
              <a:ext cx="2668100" cy="9286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pt-BR" sz="1400" b="1">
                  <a:solidFill>
                    <a:srgbClr val="002060"/>
                  </a:solidFill>
                  <a:cs typeface="Times New Roman" pitchFamily="18" charset="0"/>
                </a:rPr>
                <a:t>Diretrizes, Objetivos Plurianuais e Metas da Saúde para a Região</a:t>
              </a:r>
              <a:endParaRPr lang="pt-BR" sz="1400" b="1">
                <a:solidFill>
                  <a:srgbClr val="002060"/>
                </a:solidFill>
              </a:endParaRPr>
            </a:p>
            <a:p>
              <a:pPr algn="ctr"/>
              <a:r>
                <a:rPr lang="pt-BR" sz="1400" b="1">
                  <a:solidFill>
                    <a:srgbClr val="002060"/>
                  </a:solidFill>
                  <a:cs typeface="Times New Roman" pitchFamily="18" charset="0"/>
                </a:rPr>
                <a:t>PROGRAMAÇÃO GERAL DAS AÇÕES E SERVIÇOS DE SAÚDE</a:t>
              </a:r>
              <a:endParaRPr lang="pt-BR" sz="1400" b="1">
                <a:solidFill>
                  <a:srgbClr val="002060"/>
                </a:solidFill>
              </a:endParaRPr>
            </a:p>
          </p:txBody>
        </p:sp>
        <p:cxnSp>
          <p:nvCxnSpPr>
            <p:cNvPr id="33825" name="AutoShape 36"/>
            <p:cNvCxnSpPr>
              <a:cxnSpLocks noChangeShapeType="1"/>
            </p:cNvCxnSpPr>
            <p:nvPr/>
          </p:nvCxnSpPr>
          <p:spPr bwMode="auto">
            <a:xfrm flipH="1">
              <a:off x="2928938" y="2072284"/>
              <a:ext cx="2698" cy="1221546"/>
            </a:xfrm>
            <a:prstGeom prst="straightConnector1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Seta em curva para cima 28"/>
          <p:cNvSpPr/>
          <p:nvPr/>
        </p:nvSpPr>
        <p:spPr>
          <a:xfrm>
            <a:off x="6429375" y="4857750"/>
            <a:ext cx="642938" cy="1143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Seta em curva para baixo 33"/>
          <p:cNvSpPr/>
          <p:nvPr/>
        </p:nvSpPr>
        <p:spPr>
          <a:xfrm>
            <a:off x="6429375" y="2143125"/>
            <a:ext cx="642938" cy="1214438"/>
          </a:xfrm>
          <a:prstGeom prst="curvedDownArrow">
            <a:avLst>
              <a:gd name="adj1" fmla="val 25000"/>
              <a:gd name="adj2" fmla="val 4559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" name="Seta em curva para baixo 44"/>
          <p:cNvSpPr/>
          <p:nvPr/>
        </p:nvSpPr>
        <p:spPr>
          <a:xfrm>
            <a:off x="4991100" y="1196975"/>
            <a:ext cx="1571625" cy="6000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Seta em curva para baixo 27"/>
          <p:cNvSpPr/>
          <p:nvPr/>
        </p:nvSpPr>
        <p:spPr>
          <a:xfrm rot="588579">
            <a:off x="3154363" y="1162050"/>
            <a:ext cx="1473200" cy="574675"/>
          </a:xfrm>
          <a:prstGeom prst="curvedDownArrow">
            <a:avLst>
              <a:gd name="adj1" fmla="val 25000"/>
              <a:gd name="adj2" fmla="val 6265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755650" y="1220788"/>
            <a:ext cx="2257425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1300" b="1" dirty="0">
                <a:solidFill>
                  <a:schemeClr val="bg1"/>
                </a:solidFill>
                <a:cs typeface="Times New Roman" pitchFamily="18" charset="0"/>
              </a:rPr>
              <a:t>DIRETRIZES NACIONAIS-CNS</a:t>
            </a:r>
          </a:p>
          <a:p>
            <a:pPr algn="ctr" eaLnBrk="0" hangingPunct="0">
              <a:defRPr/>
            </a:pPr>
            <a:r>
              <a:rPr lang="pt-BR" sz="1300" b="1" dirty="0">
                <a:solidFill>
                  <a:schemeClr val="bg1"/>
                </a:solidFill>
                <a:cs typeface="Times New Roman" pitchFamily="18" charset="0"/>
              </a:rPr>
              <a:t>PRIORIDADES: CONSELHOS DE SAÚDE</a:t>
            </a:r>
          </a:p>
        </p:txBody>
      </p:sp>
      <p:grpSp>
        <p:nvGrpSpPr>
          <p:cNvPr id="33806" name="Grupo 10"/>
          <p:cNvGrpSpPr>
            <a:grpSpLocks/>
          </p:cNvGrpSpPr>
          <p:nvPr/>
        </p:nvGrpSpPr>
        <p:grpSpPr bwMode="auto">
          <a:xfrm>
            <a:off x="3228975" y="1916113"/>
            <a:ext cx="2816225" cy="360362"/>
            <a:chOff x="3229520" y="2060848"/>
            <a:chExt cx="2815680" cy="360040"/>
          </a:xfrm>
        </p:grpSpPr>
        <p:sp>
          <p:nvSpPr>
            <p:cNvPr id="9" name="Retângulo 8"/>
            <p:cNvSpPr/>
            <p:nvPr/>
          </p:nvSpPr>
          <p:spPr>
            <a:xfrm>
              <a:off x="3229520" y="2060848"/>
              <a:ext cx="83803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bg1"/>
                  </a:solidFill>
                  <a:cs typeface="Times New Roman" pitchFamily="18" charset="0"/>
                </a:rPr>
                <a:t>PNS</a:t>
              </a: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4210405" y="2060848"/>
              <a:ext cx="83803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bg1"/>
                  </a:solidFill>
                  <a:cs typeface="Times New Roman" pitchFamily="18" charset="0"/>
                </a:rPr>
                <a:t>PES</a:t>
              </a: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5207162" y="2060848"/>
              <a:ext cx="83803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bg1"/>
                  </a:solidFill>
                  <a:cs typeface="Times New Roman" pitchFamily="18" charset="0"/>
                </a:rPr>
                <a:t>PMS</a:t>
              </a:r>
            </a:p>
          </p:txBody>
        </p:sp>
      </p:grpSp>
      <p:sp>
        <p:nvSpPr>
          <p:cNvPr id="33807" name="Rectangle 21"/>
          <p:cNvSpPr>
            <a:spLocks noChangeArrowheads="1"/>
          </p:cNvSpPr>
          <p:nvPr/>
        </p:nvSpPr>
        <p:spPr bwMode="auto">
          <a:xfrm>
            <a:off x="6500813" y="3357563"/>
            <a:ext cx="1285875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pt-BR" sz="1400" b="1">
                <a:solidFill>
                  <a:srgbClr val="002060"/>
                </a:solidFill>
                <a:cs typeface="Times New Roman" pitchFamily="18" charset="0"/>
              </a:rPr>
              <a:t>RELATÓRIO DETALHADO</a:t>
            </a:r>
            <a:endParaRPr lang="pt-BR" sz="1400" b="1">
              <a:solidFill>
                <a:srgbClr val="002060"/>
              </a:solidFill>
            </a:endParaRPr>
          </a:p>
        </p:txBody>
      </p:sp>
      <p:sp>
        <p:nvSpPr>
          <p:cNvPr id="33" name="Seta para baixo 32"/>
          <p:cNvSpPr/>
          <p:nvPr/>
        </p:nvSpPr>
        <p:spPr>
          <a:xfrm>
            <a:off x="6786563" y="3929063"/>
            <a:ext cx="35718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Seta para cima e para baixo 5"/>
          <p:cNvSpPr/>
          <p:nvPr/>
        </p:nvSpPr>
        <p:spPr>
          <a:xfrm>
            <a:off x="3227388" y="2501900"/>
            <a:ext cx="241300" cy="500063"/>
          </a:xfrm>
          <a:prstGeom prst="up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5" name="Seta para cima e para baixo 34"/>
          <p:cNvSpPr/>
          <p:nvPr/>
        </p:nvSpPr>
        <p:spPr>
          <a:xfrm>
            <a:off x="3184525" y="3357563"/>
            <a:ext cx="219075" cy="1987550"/>
          </a:xfrm>
          <a:prstGeom prst="up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1490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o 1"/>
          <p:cNvGrpSpPr>
            <a:grpSpLocks/>
          </p:cNvGrpSpPr>
          <p:nvPr/>
        </p:nvGrpSpPr>
        <p:grpSpPr bwMode="auto">
          <a:xfrm rot="5400000">
            <a:off x="3180556" y="-148430"/>
            <a:ext cx="2708275" cy="6983412"/>
            <a:chOff x="3302117" y="908720"/>
            <a:chExt cx="2107717" cy="5324597"/>
          </a:xfrm>
        </p:grpSpPr>
        <p:sp>
          <p:nvSpPr>
            <p:cNvPr id="3" name="Seta circular 2"/>
            <p:cNvSpPr/>
            <p:nvPr/>
          </p:nvSpPr>
          <p:spPr>
            <a:xfrm>
              <a:off x="3760357" y="908720"/>
              <a:ext cx="1649477" cy="164956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Forma livre 3"/>
            <p:cNvSpPr/>
            <p:nvPr/>
          </p:nvSpPr>
          <p:spPr>
            <a:xfrm rot="16200000">
              <a:off x="4149395" y="1303605"/>
              <a:ext cx="870285" cy="627620"/>
            </a:xfrm>
            <a:custGeom>
              <a:avLst/>
              <a:gdLst>
                <a:gd name="connsiteX0" fmla="*/ 0 w 889186"/>
                <a:gd name="connsiteY0" fmla="*/ 0 h 615347"/>
                <a:gd name="connsiteX1" fmla="*/ 889186 w 889186"/>
                <a:gd name="connsiteY1" fmla="*/ 0 h 615347"/>
                <a:gd name="connsiteX2" fmla="*/ 889186 w 889186"/>
                <a:gd name="connsiteY2" fmla="*/ 615347 h 615347"/>
                <a:gd name="connsiteX3" fmla="*/ 0 w 889186"/>
                <a:gd name="connsiteY3" fmla="*/ 615347 h 615347"/>
                <a:gd name="connsiteX4" fmla="*/ 0 w 889186"/>
                <a:gd name="connsiteY4" fmla="*/ 0 h 61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186" h="615347">
                  <a:moveTo>
                    <a:pt x="0" y="0"/>
                  </a:moveTo>
                  <a:lnTo>
                    <a:pt x="889186" y="0"/>
                  </a:lnTo>
                  <a:lnTo>
                    <a:pt x="889186" y="615347"/>
                  </a:lnTo>
                  <a:lnTo>
                    <a:pt x="0" y="615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b="1" dirty="0">
                  <a:solidFill>
                    <a:srgbClr val="FF0000"/>
                  </a:solidFill>
                </a:rPr>
                <a:t>PLANO DE SAÚDE</a:t>
              </a:r>
              <a:endParaRPr lang="pt-BR" sz="1600" dirty="0">
                <a:solidFill>
                  <a:srgbClr val="FF0000"/>
                </a:solidFill>
              </a:endParaRPr>
            </a:p>
          </p:txBody>
        </p:sp>
        <p:sp>
          <p:nvSpPr>
            <p:cNvPr id="5" name="Forma 4"/>
            <p:cNvSpPr/>
            <p:nvPr/>
          </p:nvSpPr>
          <p:spPr>
            <a:xfrm>
              <a:off x="3302117" y="1856498"/>
              <a:ext cx="1649477" cy="1649560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a livre 5"/>
            <p:cNvSpPr/>
            <p:nvPr/>
          </p:nvSpPr>
          <p:spPr>
            <a:xfrm rot="16200000">
              <a:off x="3418861" y="2424234"/>
              <a:ext cx="1132945" cy="469480"/>
            </a:xfrm>
            <a:custGeom>
              <a:avLst/>
              <a:gdLst>
                <a:gd name="connsiteX0" fmla="*/ 0 w 1397975"/>
                <a:gd name="connsiteY0" fmla="*/ 0 h 460045"/>
                <a:gd name="connsiteX1" fmla="*/ 1397975 w 1397975"/>
                <a:gd name="connsiteY1" fmla="*/ 0 h 460045"/>
                <a:gd name="connsiteX2" fmla="*/ 1397975 w 1397975"/>
                <a:gd name="connsiteY2" fmla="*/ 460045 h 460045"/>
                <a:gd name="connsiteX3" fmla="*/ 0 w 1397975"/>
                <a:gd name="connsiteY3" fmla="*/ 460045 h 460045"/>
                <a:gd name="connsiteX4" fmla="*/ 0 w 1397975"/>
                <a:gd name="connsiteY4" fmla="*/ 0 h 4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975" h="460045">
                  <a:moveTo>
                    <a:pt x="0" y="0"/>
                  </a:moveTo>
                  <a:lnTo>
                    <a:pt x="1397975" y="0"/>
                  </a:lnTo>
                  <a:lnTo>
                    <a:pt x="1397975" y="460045"/>
                  </a:lnTo>
                  <a:lnTo>
                    <a:pt x="0" y="460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>
                  <a:solidFill>
                    <a:srgbClr val="006600"/>
                  </a:solidFill>
                </a:rPr>
                <a:t>PROGRAMAÇÃO ANUAL DE SAÚDE</a:t>
              </a:r>
              <a:endParaRPr lang="pt-BR" sz="1400" dirty="0">
                <a:solidFill>
                  <a:srgbClr val="006600"/>
                </a:solidFill>
              </a:endParaRPr>
            </a:p>
          </p:txBody>
        </p:sp>
        <p:sp>
          <p:nvSpPr>
            <p:cNvPr id="8" name="Seta circular 7"/>
            <p:cNvSpPr/>
            <p:nvPr/>
          </p:nvSpPr>
          <p:spPr>
            <a:xfrm>
              <a:off x="3760357" y="2808536"/>
              <a:ext cx="1649477" cy="164956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a livre 8"/>
            <p:cNvSpPr/>
            <p:nvPr/>
          </p:nvSpPr>
          <p:spPr>
            <a:xfrm rot="16200000">
              <a:off x="4133660" y="3400430"/>
              <a:ext cx="901756" cy="469480"/>
            </a:xfrm>
            <a:custGeom>
              <a:avLst/>
              <a:gdLst>
                <a:gd name="connsiteX0" fmla="*/ 0 w 920501"/>
                <a:gd name="connsiteY0" fmla="*/ 0 h 460045"/>
                <a:gd name="connsiteX1" fmla="*/ 920501 w 920501"/>
                <a:gd name="connsiteY1" fmla="*/ 0 h 460045"/>
                <a:gd name="connsiteX2" fmla="*/ 920501 w 920501"/>
                <a:gd name="connsiteY2" fmla="*/ 460045 h 460045"/>
                <a:gd name="connsiteX3" fmla="*/ 0 w 920501"/>
                <a:gd name="connsiteY3" fmla="*/ 460045 h 460045"/>
                <a:gd name="connsiteX4" fmla="*/ 0 w 920501"/>
                <a:gd name="connsiteY4" fmla="*/ 0 h 4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501" h="460045">
                  <a:moveTo>
                    <a:pt x="0" y="0"/>
                  </a:moveTo>
                  <a:lnTo>
                    <a:pt x="920501" y="0"/>
                  </a:lnTo>
                  <a:lnTo>
                    <a:pt x="920501" y="460045"/>
                  </a:lnTo>
                  <a:lnTo>
                    <a:pt x="0" y="460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b="1" dirty="0">
                  <a:solidFill>
                    <a:srgbClr val="7030A0"/>
                  </a:solidFill>
                </a:rPr>
                <a:t>RREO</a:t>
              </a:r>
              <a:endParaRPr lang="pt-BR" sz="1600" dirty="0">
                <a:solidFill>
                  <a:srgbClr val="7030A0"/>
                </a:solidFill>
              </a:endParaRPr>
            </a:p>
          </p:txBody>
        </p:sp>
        <p:sp>
          <p:nvSpPr>
            <p:cNvPr id="10" name="Forma 9"/>
            <p:cNvSpPr/>
            <p:nvPr/>
          </p:nvSpPr>
          <p:spPr>
            <a:xfrm>
              <a:off x="3302117" y="3757912"/>
              <a:ext cx="1649477" cy="1649560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a livre 10"/>
            <p:cNvSpPr/>
            <p:nvPr/>
          </p:nvSpPr>
          <p:spPr>
            <a:xfrm rot="16200000">
              <a:off x="3302690" y="4210994"/>
              <a:ext cx="1308455" cy="748697"/>
            </a:xfrm>
            <a:custGeom>
              <a:avLst/>
              <a:gdLst>
                <a:gd name="connsiteX0" fmla="*/ 0 w 1336108"/>
                <a:gd name="connsiteY0" fmla="*/ 0 h 733496"/>
                <a:gd name="connsiteX1" fmla="*/ 1336108 w 1336108"/>
                <a:gd name="connsiteY1" fmla="*/ 0 h 733496"/>
                <a:gd name="connsiteX2" fmla="*/ 1336108 w 1336108"/>
                <a:gd name="connsiteY2" fmla="*/ 733496 h 733496"/>
                <a:gd name="connsiteX3" fmla="*/ 0 w 1336108"/>
                <a:gd name="connsiteY3" fmla="*/ 733496 h 733496"/>
                <a:gd name="connsiteX4" fmla="*/ 0 w 1336108"/>
                <a:gd name="connsiteY4" fmla="*/ 0 h 73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108" h="733496">
                  <a:moveTo>
                    <a:pt x="0" y="0"/>
                  </a:moveTo>
                  <a:lnTo>
                    <a:pt x="1336108" y="0"/>
                  </a:lnTo>
                  <a:lnTo>
                    <a:pt x="1336108" y="733496"/>
                  </a:lnTo>
                  <a:lnTo>
                    <a:pt x="0" y="7334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>
                  <a:solidFill>
                    <a:srgbClr val="00B0F0"/>
                  </a:solidFill>
                </a:rPr>
                <a:t>RELATÓRIO QUADRIMESTRE</a:t>
              </a:r>
              <a:endParaRPr lang="pt-BR" sz="1400" dirty="0">
                <a:solidFill>
                  <a:srgbClr val="00B0F0"/>
                </a:solidFill>
              </a:endParaRPr>
            </a:p>
          </p:txBody>
        </p:sp>
        <p:sp>
          <p:nvSpPr>
            <p:cNvPr id="13" name="Semicírculos 12"/>
            <p:cNvSpPr/>
            <p:nvPr/>
          </p:nvSpPr>
          <p:spPr>
            <a:xfrm>
              <a:off x="3877624" y="4815377"/>
              <a:ext cx="1417108" cy="141794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vre 13"/>
            <p:cNvSpPr/>
            <p:nvPr/>
          </p:nvSpPr>
          <p:spPr>
            <a:xfrm rot="16200000">
              <a:off x="4079203" y="5196248"/>
              <a:ext cx="1011903" cy="631327"/>
            </a:xfrm>
            <a:custGeom>
              <a:avLst/>
              <a:gdLst>
                <a:gd name="connsiteX0" fmla="*/ 0 w 1033097"/>
                <a:gd name="connsiteY0" fmla="*/ 0 h 618599"/>
                <a:gd name="connsiteX1" fmla="*/ 1033097 w 1033097"/>
                <a:gd name="connsiteY1" fmla="*/ 0 h 618599"/>
                <a:gd name="connsiteX2" fmla="*/ 1033097 w 1033097"/>
                <a:gd name="connsiteY2" fmla="*/ 618599 h 618599"/>
                <a:gd name="connsiteX3" fmla="*/ 0 w 1033097"/>
                <a:gd name="connsiteY3" fmla="*/ 618599 h 618599"/>
                <a:gd name="connsiteX4" fmla="*/ 0 w 1033097"/>
                <a:gd name="connsiteY4" fmla="*/ 0 h 61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3097" h="618599">
                  <a:moveTo>
                    <a:pt x="0" y="0"/>
                  </a:moveTo>
                  <a:lnTo>
                    <a:pt x="1033097" y="0"/>
                  </a:lnTo>
                  <a:lnTo>
                    <a:pt x="1033097" y="618599"/>
                  </a:lnTo>
                  <a:lnTo>
                    <a:pt x="0" y="6185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>
                  <a:solidFill>
                    <a:schemeClr val="accent6">
                      <a:lumMod val="75000"/>
                    </a:schemeClr>
                  </a:solidFill>
                </a:rPr>
                <a:t>RELATÓRIO ANUAL DE GESTÃO</a:t>
              </a:r>
            </a:p>
          </p:txBody>
        </p:sp>
      </p:grpSp>
      <p:sp>
        <p:nvSpPr>
          <p:cNvPr id="7" name="Retângulo 6"/>
          <p:cNvSpPr/>
          <p:nvPr/>
        </p:nvSpPr>
        <p:spPr>
          <a:xfrm>
            <a:off x="179512" y="476672"/>
            <a:ext cx="8856984" cy="57606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latin typeface="+mj-lt"/>
              </a:rPr>
              <a:t>INTERFACE INSTRUMENTOS</a:t>
            </a:r>
          </a:p>
        </p:txBody>
      </p:sp>
    </p:spTree>
    <p:extLst>
      <p:ext uri="{BB962C8B-B14F-4D97-AF65-F5344CB8AC3E}">
        <p14:creationId xmlns:p14="http://schemas.microsoft.com/office/powerpoint/2010/main" val="3971090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upo 5"/>
          <p:cNvGrpSpPr>
            <a:grpSpLocks/>
          </p:cNvGrpSpPr>
          <p:nvPr/>
        </p:nvGrpSpPr>
        <p:grpSpPr bwMode="auto">
          <a:xfrm>
            <a:off x="179512" y="1052736"/>
            <a:ext cx="8688387" cy="3264222"/>
            <a:chOff x="251520" y="1340768"/>
            <a:chExt cx="8688182" cy="3263992"/>
          </a:xfrm>
        </p:grpSpPr>
        <p:cxnSp>
          <p:nvCxnSpPr>
            <p:cNvPr id="28" name="Conector de seta reta 27"/>
            <p:cNvCxnSpPr/>
            <p:nvPr/>
          </p:nvCxnSpPr>
          <p:spPr>
            <a:xfrm>
              <a:off x="4305899" y="2407493"/>
              <a:ext cx="0" cy="17207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>
              <a:off x="2926394" y="2493212"/>
              <a:ext cx="0" cy="163818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de seta reta 90"/>
            <p:cNvCxnSpPr/>
            <p:nvPr/>
          </p:nvCxnSpPr>
          <p:spPr>
            <a:xfrm>
              <a:off x="7018872" y="2407493"/>
              <a:ext cx="6350" cy="17207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34" name="Grupo 126"/>
            <p:cNvGrpSpPr>
              <a:grpSpLocks/>
            </p:cNvGrpSpPr>
            <p:nvPr/>
          </p:nvGrpSpPr>
          <p:grpSpPr bwMode="auto">
            <a:xfrm>
              <a:off x="251520" y="2390032"/>
              <a:ext cx="8003986" cy="2214728"/>
              <a:chOff x="86098" y="2424321"/>
              <a:chExt cx="8003986" cy="2214728"/>
            </a:xfrm>
          </p:grpSpPr>
          <p:sp>
            <p:nvSpPr>
              <p:cNvPr id="19" name="CaixaDeTexto 18"/>
              <p:cNvSpPr txBox="1"/>
              <p:nvPr/>
            </p:nvSpPr>
            <p:spPr>
              <a:xfrm>
                <a:off x="827584" y="2907521"/>
                <a:ext cx="1224136" cy="646331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defPPr>
                  <a:defRPr lang="pt-BR"/>
                </a:defPPr>
                <a:lvl1pPr algn="ctr">
                  <a:defRPr sz="2000" b="1">
                    <a:solidFill>
                      <a:srgbClr val="3016F2"/>
                    </a:solidFill>
                    <a:latin typeface="+mn-lt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pt-BR" sz="1200" dirty="0">
                    <a:solidFill>
                      <a:schemeClr val="bg1"/>
                    </a:solidFill>
                  </a:rPr>
                  <a:t>RELATÓRIO </a:t>
                </a:r>
                <a:r>
                  <a:rPr lang="pt-BR" sz="1200" dirty="0" smtClean="0">
                    <a:solidFill>
                      <a:schemeClr val="bg1"/>
                    </a:solidFill>
                  </a:rPr>
                  <a:t>QUADRIMESTRE</a:t>
                </a:r>
              </a:p>
              <a:p>
                <a:pPr>
                  <a:defRPr/>
                </a:pPr>
                <a:r>
                  <a:rPr lang="pt-BR" sz="1200" dirty="0" smtClean="0">
                    <a:solidFill>
                      <a:schemeClr val="bg1"/>
                    </a:solidFill>
                  </a:rPr>
                  <a:t>ANO ANTERIOR</a:t>
                </a:r>
                <a:endParaRPr lang="pt-B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231740" y="2907521"/>
                <a:ext cx="1057154" cy="523220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defPPr>
                  <a:defRPr lang="pt-BR"/>
                </a:defPPr>
                <a:lvl1pPr algn="ctr">
                  <a:defRPr sz="1200" b="1">
                    <a:solidFill>
                      <a:srgbClr val="3016F2"/>
                    </a:solidFill>
                    <a:latin typeface="+mn-lt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pt-BR" sz="1400" dirty="0" smtClean="0">
                    <a:solidFill>
                      <a:srgbClr val="006600"/>
                    </a:solidFill>
                  </a:rPr>
                  <a:t>RAG ANO ANTERIOR</a:t>
                </a:r>
                <a:endParaRPr lang="pt-BR" sz="1400" dirty="0">
                  <a:solidFill>
                    <a:srgbClr val="006600"/>
                  </a:solidFill>
                </a:endParaRPr>
              </a:p>
            </p:txBody>
          </p:sp>
          <p:cxnSp>
            <p:nvCxnSpPr>
              <p:cNvPr id="16" name="Conector reto 15"/>
              <p:cNvCxnSpPr/>
              <p:nvPr/>
            </p:nvCxnSpPr>
            <p:spPr>
              <a:xfrm flipV="1">
                <a:off x="1473540" y="2424321"/>
                <a:ext cx="1287432" cy="1587"/>
              </a:xfrm>
              <a:prstGeom prst="line">
                <a:avLst/>
              </a:prstGeom>
              <a:ln w="6350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/>
              <p:nvPr/>
            </p:nvCxnSpPr>
            <p:spPr>
              <a:xfrm>
                <a:off x="2760972" y="2430671"/>
                <a:ext cx="1369981" cy="3175"/>
              </a:xfrm>
              <a:prstGeom prst="line">
                <a:avLst/>
              </a:prstGeom>
              <a:ln w="6350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4140477" y="2441782"/>
                <a:ext cx="1416017" cy="0"/>
              </a:xfrm>
              <a:prstGeom prst="line">
                <a:avLst/>
              </a:prstGeom>
              <a:ln w="6350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 flipV="1">
                <a:off x="5556494" y="2440195"/>
                <a:ext cx="1296956" cy="1587"/>
              </a:xfrm>
              <a:prstGeom prst="line">
                <a:avLst/>
              </a:prstGeom>
              <a:ln w="6350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CaixaDeTexto 41"/>
              <p:cNvSpPr txBox="1"/>
              <p:nvPr/>
            </p:nvSpPr>
            <p:spPr>
              <a:xfrm>
                <a:off x="3504689" y="2907520"/>
                <a:ext cx="1270526" cy="646331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defPPr>
                  <a:defRPr lang="pt-BR"/>
                </a:defPPr>
                <a:lvl1pPr algn="ctr">
                  <a:defRPr sz="2000" b="1">
                    <a:solidFill>
                      <a:srgbClr val="3016F2"/>
                    </a:solidFill>
                    <a:latin typeface="+mn-lt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pt-BR" sz="1200" dirty="0">
                    <a:solidFill>
                      <a:schemeClr val="bg1"/>
                    </a:solidFill>
                  </a:rPr>
                  <a:t>RELATÓRIO </a:t>
                </a:r>
                <a:r>
                  <a:rPr lang="pt-BR" sz="1200" dirty="0" smtClean="0">
                    <a:solidFill>
                      <a:schemeClr val="bg1"/>
                    </a:solidFill>
                  </a:rPr>
                  <a:t>QUADRIMESTRE</a:t>
                </a:r>
              </a:p>
              <a:p>
                <a:pPr>
                  <a:defRPr/>
                </a:pPr>
                <a:r>
                  <a:rPr lang="pt-BR" sz="1200" dirty="0" smtClean="0">
                    <a:solidFill>
                      <a:schemeClr val="bg1"/>
                    </a:solidFill>
                  </a:rPr>
                  <a:t>ANO EXERCÍCIO</a:t>
                </a:r>
                <a:endParaRPr lang="pt-B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CaixaDeTexto 51"/>
              <p:cNvSpPr txBox="1"/>
              <p:nvPr/>
            </p:nvSpPr>
            <p:spPr>
              <a:xfrm>
                <a:off x="2204696" y="4177416"/>
                <a:ext cx="1057154" cy="461633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defPPr>
                  <a:defRPr lang="pt-BR"/>
                </a:defPPr>
                <a:lvl1pPr algn="ctr">
                  <a:defRPr sz="1200" b="1">
                    <a:solidFill>
                      <a:srgbClr val="3016F2"/>
                    </a:solidFill>
                    <a:latin typeface="+mn-lt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pt-BR" dirty="0" smtClean="0">
                    <a:solidFill>
                      <a:srgbClr val="C00000"/>
                    </a:solidFill>
                  </a:rPr>
                  <a:t>RREO ANO EXERCÍCIO</a:t>
                </a:r>
                <a:endParaRPr lang="pt-B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7" name="CaixaDeTexto 66"/>
              <p:cNvSpPr txBox="1"/>
              <p:nvPr/>
            </p:nvSpPr>
            <p:spPr>
              <a:xfrm>
                <a:off x="6247450" y="2907521"/>
                <a:ext cx="1224136" cy="646331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defPPr>
                  <a:defRPr lang="pt-BR"/>
                </a:defPPr>
                <a:lvl1pPr algn="ctr">
                  <a:defRPr sz="2000" b="1">
                    <a:solidFill>
                      <a:srgbClr val="3016F2"/>
                    </a:solidFill>
                    <a:latin typeface="+mn-lt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pt-BR" sz="1200" dirty="0">
                    <a:solidFill>
                      <a:schemeClr val="bg1"/>
                    </a:solidFill>
                  </a:rPr>
                  <a:t>RELATÓRIO </a:t>
                </a:r>
                <a:r>
                  <a:rPr lang="pt-BR" sz="1200" dirty="0" smtClean="0">
                    <a:solidFill>
                      <a:schemeClr val="bg1"/>
                    </a:solidFill>
                  </a:rPr>
                  <a:t>QUADRIMESTRE</a:t>
                </a:r>
              </a:p>
              <a:p>
                <a:pPr>
                  <a:defRPr/>
                </a:pPr>
                <a:r>
                  <a:rPr lang="pt-BR" sz="1200" dirty="0" smtClean="0">
                    <a:solidFill>
                      <a:schemeClr val="bg1"/>
                    </a:solidFill>
                  </a:rPr>
                  <a:t>ANO EXERCÍCIO</a:t>
                </a:r>
                <a:endParaRPr lang="pt-BR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2" name="Conector reto 71"/>
              <p:cNvCxnSpPr/>
              <p:nvPr/>
            </p:nvCxnSpPr>
            <p:spPr>
              <a:xfrm>
                <a:off x="6853450" y="2440195"/>
                <a:ext cx="1236634" cy="1587"/>
              </a:xfrm>
              <a:prstGeom prst="line">
                <a:avLst/>
              </a:prstGeom>
              <a:ln w="6350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to 92"/>
              <p:cNvCxnSpPr/>
              <p:nvPr/>
            </p:nvCxnSpPr>
            <p:spPr>
              <a:xfrm>
                <a:off x="578211" y="2430671"/>
                <a:ext cx="874691" cy="0"/>
              </a:xfrm>
              <a:prstGeom prst="line">
                <a:avLst/>
              </a:prstGeom>
              <a:ln w="6350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CaixaDeTexto 94"/>
              <p:cNvSpPr txBox="1"/>
              <p:nvPr/>
            </p:nvSpPr>
            <p:spPr>
              <a:xfrm>
                <a:off x="86098" y="4168597"/>
                <a:ext cx="1057154" cy="461632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defPPr>
                  <a:defRPr lang="pt-BR"/>
                </a:defPPr>
                <a:lvl1pPr algn="ctr">
                  <a:defRPr sz="1200" b="1">
                    <a:solidFill>
                      <a:srgbClr val="3016F2"/>
                    </a:solidFill>
                    <a:latin typeface="+mn-lt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pt-BR" dirty="0" smtClean="0">
                    <a:solidFill>
                      <a:srgbClr val="C00000"/>
                    </a:solidFill>
                  </a:rPr>
                  <a:t>RREO ANO ANTERIOR</a:t>
                </a:r>
                <a:endParaRPr lang="pt-BR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2" name="CaixaDeTexto 81"/>
            <p:cNvSpPr txBox="1"/>
            <p:nvPr/>
          </p:nvSpPr>
          <p:spPr>
            <a:xfrm>
              <a:off x="6452907" y="4131384"/>
              <a:ext cx="1057154" cy="461632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pt-BR"/>
              </a:defPPr>
              <a:lvl1pPr algn="ctr">
                <a:defRPr sz="1200" b="1">
                  <a:solidFill>
                    <a:srgbClr val="3016F2"/>
                  </a:solidFill>
                  <a:latin typeface="+mn-lt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pt-BR" dirty="0" smtClean="0">
                  <a:solidFill>
                    <a:srgbClr val="C00000"/>
                  </a:solidFill>
                </a:rPr>
                <a:t>RREO ANO EXERCÍCIO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7702344" y="4136809"/>
              <a:ext cx="1057154" cy="461632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pt-BR"/>
              </a:defPPr>
              <a:lvl1pPr algn="ctr">
                <a:defRPr sz="1200" b="1">
                  <a:solidFill>
                    <a:srgbClr val="3016F2"/>
                  </a:solidFill>
                  <a:latin typeface="+mn-lt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pt-BR" dirty="0" smtClean="0">
                  <a:solidFill>
                    <a:srgbClr val="C00000"/>
                  </a:solidFill>
                </a:rPr>
                <a:t>RREO ANO EXERCÍCIO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3802878" y="4127990"/>
              <a:ext cx="1057154" cy="461632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pt-BR"/>
              </a:defPPr>
              <a:lvl1pPr algn="ctr">
                <a:defRPr sz="1200" b="1">
                  <a:solidFill>
                    <a:srgbClr val="3016F2"/>
                  </a:solidFill>
                  <a:latin typeface="+mn-lt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pt-BR" dirty="0" smtClean="0">
                  <a:solidFill>
                    <a:srgbClr val="C00000"/>
                  </a:solidFill>
                </a:rPr>
                <a:t>RREO ANO EXERCÍCIO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5171030" y="4131384"/>
              <a:ext cx="1057154" cy="461632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pt-BR"/>
              </a:defPPr>
              <a:lvl1pPr algn="ctr">
                <a:defRPr sz="1200" b="1">
                  <a:solidFill>
                    <a:srgbClr val="3016F2"/>
                  </a:solidFill>
                  <a:latin typeface="+mn-lt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pt-BR" dirty="0" smtClean="0">
                  <a:solidFill>
                    <a:srgbClr val="C00000"/>
                  </a:solidFill>
                </a:rPr>
                <a:t>RREO ANO EXERCÍCIO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cxnSp>
          <p:nvCxnSpPr>
            <p:cNvPr id="4" name="Conector de seta reta 3"/>
            <p:cNvCxnSpPr/>
            <p:nvPr/>
          </p:nvCxnSpPr>
          <p:spPr>
            <a:xfrm>
              <a:off x="743633" y="2493212"/>
              <a:ext cx="0" cy="158421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8325" y="2493212"/>
              <a:ext cx="0" cy="3793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>
              <a:off x="2926394" y="2493212"/>
              <a:ext cx="0" cy="3793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/>
            <p:nvPr/>
          </p:nvCxnSpPr>
          <p:spPr>
            <a:xfrm>
              <a:off x="4305899" y="2493212"/>
              <a:ext cx="0" cy="3793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/>
            <p:nvPr/>
          </p:nvCxnSpPr>
          <p:spPr>
            <a:xfrm>
              <a:off x="5709216" y="2407493"/>
              <a:ext cx="14287" cy="17239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de seta reta 87"/>
            <p:cNvCxnSpPr/>
            <p:nvPr/>
          </p:nvCxnSpPr>
          <p:spPr>
            <a:xfrm>
              <a:off x="7018872" y="2493212"/>
              <a:ext cx="6350" cy="3793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de seta reta 93"/>
            <p:cNvCxnSpPr/>
            <p:nvPr/>
          </p:nvCxnSpPr>
          <p:spPr>
            <a:xfrm>
              <a:off x="8255506" y="2493212"/>
              <a:ext cx="0" cy="158421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54" name="Grupo 38"/>
            <p:cNvGrpSpPr>
              <a:grpSpLocks/>
            </p:cNvGrpSpPr>
            <p:nvPr/>
          </p:nvGrpSpPr>
          <p:grpSpPr bwMode="auto">
            <a:xfrm>
              <a:off x="467544" y="1988840"/>
              <a:ext cx="504586" cy="200657"/>
              <a:chOff x="130831" y="3230115"/>
              <a:chExt cx="504586" cy="200657"/>
            </a:xfrm>
          </p:grpSpPr>
          <p:sp>
            <p:nvSpPr>
              <p:cNvPr id="74" name="Retângulo de cantos arredondados 73"/>
              <p:cNvSpPr/>
              <p:nvPr/>
            </p:nvSpPr>
            <p:spPr>
              <a:xfrm>
                <a:off x="130831" y="3230115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5" name="Retângulo 74"/>
              <p:cNvSpPr/>
              <p:nvPr/>
            </p:nvSpPr>
            <p:spPr>
              <a:xfrm>
                <a:off x="136708" y="3235992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200" b="1" dirty="0"/>
                  <a:t>JAN</a:t>
                </a:r>
              </a:p>
            </p:txBody>
          </p:sp>
        </p:grpSp>
        <p:grpSp>
          <p:nvGrpSpPr>
            <p:cNvPr id="52255" name="Grupo 40"/>
            <p:cNvGrpSpPr>
              <a:grpSpLocks/>
            </p:cNvGrpSpPr>
            <p:nvPr/>
          </p:nvGrpSpPr>
          <p:grpSpPr bwMode="auto">
            <a:xfrm>
              <a:off x="1387231" y="1987217"/>
              <a:ext cx="504586" cy="200657"/>
              <a:chOff x="825451" y="2761914"/>
              <a:chExt cx="504586" cy="200657"/>
            </a:xfrm>
          </p:grpSpPr>
          <p:sp>
            <p:nvSpPr>
              <p:cNvPr id="71" name="Retângulo de cantos arredondados 70"/>
              <p:cNvSpPr/>
              <p:nvPr/>
            </p:nvSpPr>
            <p:spPr>
              <a:xfrm>
                <a:off x="825451" y="2761914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3" name="Retângulo 72"/>
              <p:cNvSpPr/>
              <p:nvPr/>
            </p:nvSpPr>
            <p:spPr>
              <a:xfrm>
                <a:off x="831328" y="2767791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200" b="1" dirty="0"/>
                  <a:t>FEV</a:t>
                </a:r>
              </a:p>
            </p:txBody>
          </p:sp>
        </p:grpSp>
        <p:grpSp>
          <p:nvGrpSpPr>
            <p:cNvPr id="52256" name="Grupo 42"/>
            <p:cNvGrpSpPr>
              <a:grpSpLocks/>
            </p:cNvGrpSpPr>
            <p:nvPr/>
          </p:nvGrpSpPr>
          <p:grpSpPr bwMode="auto">
            <a:xfrm>
              <a:off x="2673446" y="1988840"/>
              <a:ext cx="504586" cy="200657"/>
              <a:chOff x="1520070" y="3230115"/>
              <a:chExt cx="504586" cy="200657"/>
            </a:xfrm>
          </p:grpSpPr>
          <p:sp>
            <p:nvSpPr>
              <p:cNvPr id="69" name="Retângulo de cantos arredondados 68"/>
              <p:cNvSpPr/>
              <p:nvPr/>
            </p:nvSpPr>
            <p:spPr>
              <a:xfrm>
                <a:off x="1520070" y="3230115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0" name="Retângulo 69"/>
              <p:cNvSpPr/>
              <p:nvPr/>
            </p:nvSpPr>
            <p:spPr>
              <a:xfrm>
                <a:off x="1525947" y="3235992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200" b="1" dirty="0"/>
                  <a:t>MAR</a:t>
                </a:r>
              </a:p>
            </p:txBody>
          </p:sp>
        </p:grpSp>
        <p:grpSp>
          <p:nvGrpSpPr>
            <p:cNvPr id="52257" name="Grupo 43"/>
            <p:cNvGrpSpPr>
              <a:grpSpLocks/>
            </p:cNvGrpSpPr>
            <p:nvPr/>
          </p:nvGrpSpPr>
          <p:grpSpPr bwMode="auto">
            <a:xfrm>
              <a:off x="4030444" y="1987217"/>
              <a:ext cx="504586" cy="200657"/>
              <a:chOff x="2909310" y="3230115"/>
              <a:chExt cx="504586" cy="200657"/>
            </a:xfrm>
          </p:grpSpPr>
          <p:sp>
            <p:nvSpPr>
              <p:cNvPr id="65" name="Retângulo de cantos arredondados 64"/>
              <p:cNvSpPr/>
              <p:nvPr/>
            </p:nvSpPr>
            <p:spPr>
              <a:xfrm>
                <a:off x="2909310" y="3230115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8" name="Retângulo 67"/>
              <p:cNvSpPr/>
              <p:nvPr/>
            </p:nvSpPr>
            <p:spPr>
              <a:xfrm>
                <a:off x="2915187" y="3235992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200" b="1" dirty="0"/>
                  <a:t>MAI</a:t>
                </a:r>
              </a:p>
            </p:txBody>
          </p:sp>
        </p:grpSp>
        <p:grpSp>
          <p:nvGrpSpPr>
            <p:cNvPr id="52258" name="Grupo 44"/>
            <p:cNvGrpSpPr>
              <a:grpSpLocks/>
            </p:cNvGrpSpPr>
            <p:nvPr/>
          </p:nvGrpSpPr>
          <p:grpSpPr bwMode="auto">
            <a:xfrm>
              <a:off x="5453191" y="1988840"/>
              <a:ext cx="504586" cy="200657"/>
              <a:chOff x="4298549" y="3230115"/>
              <a:chExt cx="504586" cy="200657"/>
            </a:xfrm>
          </p:grpSpPr>
          <p:sp>
            <p:nvSpPr>
              <p:cNvPr id="63" name="Retângulo de cantos arredondados 62"/>
              <p:cNvSpPr/>
              <p:nvPr/>
            </p:nvSpPr>
            <p:spPr>
              <a:xfrm>
                <a:off x="4298549" y="3230115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4" name="Retângulo 63"/>
              <p:cNvSpPr/>
              <p:nvPr/>
            </p:nvSpPr>
            <p:spPr>
              <a:xfrm>
                <a:off x="4304426" y="3235992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200" b="1" dirty="0"/>
                  <a:t>JUL</a:t>
                </a:r>
              </a:p>
            </p:txBody>
          </p:sp>
        </p:grpSp>
        <p:grpSp>
          <p:nvGrpSpPr>
            <p:cNvPr id="52259" name="Grupo 45"/>
            <p:cNvGrpSpPr>
              <a:grpSpLocks/>
            </p:cNvGrpSpPr>
            <p:nvPr/>
          </p:nvGrpSpPr>
          <p:grpSpPr bwMode="auto">
            <a:xfrm>
              <a:off x="6083638" y="1356135"/>
              <a:ext cx="504586" cy="200657"/>
              <a:chOff x="4993169" y="2761914"/>
              <a:chExt cx="504586" cy="200657"/>
            </a:xfrm>
          </p:grpSpPr>
          <p:sp>
            <p:nvSpPr>
              <p:cNvPr id="61" name="Retângulo de cantos arredondados 60"/>
              <p:cNvSpPr/>
              <p:nvPr/>
            </p:nvSpPr>
            <p:spPr>
              <a:xfrm>
                <a:off x="4993169" y="2761914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2" name="Retângulo 61"/>
              <p:cNvSpPr/>
              <p:nvPr/>
            </p:nvSpPr>
            <p:spPr>
              <a:xfrm>
                <a:off x="4999046" y="2767791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000" dirty="0"/>
                  <a:t>AGOSTO</a:t>
                </a:r>
              </a:p>
            </p:txBody>
          </p:sp>
        </p:grpSp>
        <p:grpSp>
          <p:nvGrpSpPr>
            <p:cNvPr id="52260" name="Grupo 46"/>
            <p:cNvGrpSpPr>
              <a:grpSpLocks/>
            </p:cNvGrpSpPr>
            <p:nvPr/>
          </p:nvGrpSpPr>
          <p:grpSpPr bwMode="auto">
            <a:xfrm>
              <a:off x="6772647" y="1994717"/>
              <a:ext cx="504586" cy="200657"/>
              <a:chOff x="5687789" y="3230115"/>
              <a:chExt cx="504586" cy="200657"/>
            </a:xfrm>
          </p:grpSpPr>
          <p:sp>
            <p:nvSpPr>
              <p:cNvPr id="59" name="Retângulo de cantos arredondados 58"/>
              <p:cNvSpPr/>
              <p:nvPr/>
            </p:nvSpPr>
            <p:spPr>
              <a:xfrm>
                <a:off x="5687789" y="3230115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0" name="Retângulo 59"/>
              <p:cNvSpPr/>
              <p:nvPr/>
            </p:nvSpPr>
            <p:spPr>
              <a:xfrm>
                <a:off x="5693666" y="3235992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200" b="1" dirty="0"/>
                  <a:t>SET</a:t>
                </a:r>
              </a:p>
            </p:txBody>
          </p:sp>
        </p:grpSp>
        <p:grpSp>
          <p:nvGrpSpPr>
            <p:cNvPr id="52261" name="Grupo 48"/>
            <p:cNvGrpSpPr>
              <a:grpSpLocks/>
            </p:cNvGrpSpPr>
            <p:nvPr/>
          </p:nvGrpSpPr>
          <p:grpSpPr bwMode="auto">
            <a:xfrm>
              <a:off x="7450051" y="1340768"/>
              <a:ext cx="504586" cy="200657"/>
              <a:chOff x="6382408" y="2761914"/>
              <a:chExt cx="504586" cy="200657"/>
            </a:xfrm>
          </p:grpSpPr>
          <p:sp>
            <p:nvSpPr>
              <p:cNvPr id="57" name="Retângulo de cantos arredondados 56"/>
              <p:cNvSpPr/>
              <p:nvPr/>
            </p:nvSpPr>
            <p:spPr>
              <a:xfrm>
                <a:off x="6382408" y="2761914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8" name="Retângulo 57"/>
              <p:cNvSpPr/>
              <p:nvPr/>
            </p:nvSpPr>
            <p:spPr>
              <a:xfrm>
                <a:off x="6388285" y="2767791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000" dirty="0"/>
                  <a:t>OUT</a:t>
                </a:r>
              </a:p>
            </p:txBody>
          </p:sp>
        </p:grpSp>
        <p:grpSp>
          <p:nvGrpSpPr>
            <p:cNvPr id="52262" name="Grupo 49"/>
            <p:cNvGrpSpPr>
              <a:grpSpLocks/>
            </p:cNvGrpSpPr>
            <p:nvPr/>
          </p:nvGrpSpPr>
          <p:grpSpPr bwMode="auto">
            <a:xfrm>
              <a:off x="7978628" y="2017497"/>
              <a:ext cx="504586" cy="200657"/>
              <a:chOff x="7077028" y="3230115"/>
              <a:chExt cx="504586" cy="200657"/>
            </a:xfrm>
          </p:grpSpPr>
          <p:sp>
            <p:nvSpPr>
              <p:cNvPr id="55" name="Retângulo de cantos arredondados 54"/>
              <p:cNvSpPr/>
              <p:nvPr/>
            </p:nvSpPr>
            <p:spPr>
              <a:xfrm>
                <a:off x="7077028" y="3230115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6" name="Retângulo 55"/>
              <p:cNvSpPr/>
              <p:nvPr/>
            </p:nvSpPr>
            <p:spPr>
              <a:xfrm>
                <a:off x="7082905" y="3235992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200" b="1" dirty="0"/>
                  <a:t>NOV</a:t>
                </a:r>
              </a:p>
            </p:txBody>
          </p:sp>
        </p:grpSp>
        <p:grpSp>
          <p:nvGrpSpPr>
            <p:cNvPr id="52263" name="Grupo 50"/>
            <p:cNvGrpSpPr>
              <a:grpSpLocks/>
            </p:cNvGrpSpPr>
            <p:nvPr/>
          </p:nvGrpSpPr>
          <p:grpSpPr bwMode="auto">
            <a:xfrm>
              <a:off x="8435116" y="1340768"/>
              <a:ext cx="504586" cy="200657"/>
              <a:chOff x="7771648" y="2761914"/>
              <a:chExt cx="504586" cy="200657"/>
            </a:xfrm>
          </p:grpSpPr>
          <p:sp>
            <p:nvSpPr>
              <p:cNvPr id="53" name="Retângulo de cantos arredondados 52"/>
              <p:cNvSpPr/>
              <p:nvPr/>
            </p:nvSpPr>
            <p:spPr>
              <a:xfrm>
                <a:off x="7771648" y="2761914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4" name="Retângulo 53"/>
              <p:cNvSpPr/>
              <p:nvPr/>
            </p:nvSpPr>
            <p:spPr>
              <a:xfrm>
                <a:off x="7777525" y="2767791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000" dirty="0"/>
                  <a:t>DEZ</a:t>
                </a:r>
              </a:p>
            </p:txBody>
          </p:sp>
        </p:grpSp>
        <p:grpSp>
          <p:nvGrpSpPr>
            <p:cNvPr id="52264" name="Grupo 75"/>
            <p:cNvGrpSpPr>
              <a:grpSpLocks/>
            </p:cNvGrpSpPr>
            <p:nvPr/>
          </p:nvGrpSpPr>
          <p:grpSpPr bwMode="auto">
            <a:xfrm>
              <a:off x="3484646" y="1340768"/>
              <a:ext cx="504586" cy="200657"/>
              <a:chOff x="2214690" y="2761914"/>
              <a:chExt cx="504586" cy="200657"/>
            </a:xfrm>
          </p:grpSpPr>
          <p:sp>
            <p:nvSpPr>
              <p:cNvPr id="77" name="Retângulo de cantos arredondados 76"/>
              <p:cNvSpPr/>
              <p:nvPr/>
            </p:nvSpPr>
            <p:spPr>
              <a:xfrm>
                <a:off x="2214690" y="2761914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8" name="Retângulo 77"/>
              <p:cNvSpPr/>
              <p:nvPr/>
            </p:nvSpPr>
            <p:spPr>
              <a:xfrm>
                <a:off x="2220567" y="2767791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000" dirty="0"/>
                  <a:t>ABRIL</a:t>
                </a:r>
              </a:p>
            </p:txBody>
          </p:sp>
        </p:grpSp>
        <p:grpSp>
          <p:nvGrpSpPr>
            <p:cNvPr id="52265" name="Grupo 79"/>
            <p:cNvGrpSpPr>
              <a:grpSpLocks/>
            </p:cNvGrpSpPr>
            <p:nvPr/>
          </p:nvGrpSpPr>
          <p:grpSpPr bwMode="auto">
            <a:xfrm>
              <a:off x="4715486" y="1340768"/>
              <a:ext cx="504586" cy="200657"/>
              <a:chOff x="3603930" y="2761914"/>
              <a:chExt cx="504586" cy="200657"/>
            </a:xfrm>
          </p:grpSpPr>
          <p:sp>
            <p:nvSpPr>
              <p:cNvPr id="81" name="Retângulo de cantos arredondados 80"/>
              <p:cNvSpPr/>
              <p:nvPr/>
            </p:nvSpPr>
            <p:spPr>
              <a:xfrm>
                <a:off x="3603930" y="2761914"/>
                <a:ext cx="504586" cy="2006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6" name="Retângulo 85"/>
              <p:cNvSpPr/>
              <p:nvPr/>
            </p:nvSpPr>
            <p:spPr>
              <a:xfrm>
                <a:off x="3609807" y="2767791"/>
                <a:ext cx="492832" cy="1889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9050" tIns="12700" rIns="19050" bIns="1270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000" dirty="0"/>
                  <a:t>JUN</a:t>
                </a:r>
              </a:p>
            </p:txBody>
          </p:sp>
        </p:grpSp>
        <p:sp>
          <p:nvSpPr>
            <p:cNvPr id="89" name="Seta circular 88"/>
            <p:cNvSpPr/>
            <p:nvPr/>
          </p:nvSpPr>
          <p:spPr>
            <a:xfrm>
              <a:off x="1835808" y="1793174"/>
              <a:ext cx="920728" cy="649241"/>
            </a:xfrm>
            <a:prstGeom prst="circularArrow">
              <a:avLst>
                <a:gd name="adj1" fmla="val 2063"/>
                <a:gd name="adj2" fmla="val 247575"/>
                <a:gd name="adj3" fmla="val 19576914"/>
                <a:gd name="adj4" fmla="val 12575511"/>
                <a:gd name="adj5" fmla="val 6723"/>
              </a:avLst>
            </a:prstGeom>
            <a:ln w="12700">
              <a:solidFill>
                <a:schemeClr val="accent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Forma 89"/>
            <p:cNvSpPr/>
            <p:nvPr/>
          </p:nvSpPr>
          <p:spPr>
            <a:xfrm>
              <a:off x="3202612" y="1556653"/>
              <a:ext cx="865168" cy="768296"/>
            </a:xfrm>
            <a:prstGeom prst="leftCircularArrow">
              <a:avLst>
                <a:gd name="adj1" fmla="val 2323"/>
                <a:gd name="adj2" fmla="val 280328"/>
                <a:gd name="adj3" fmla="val 2055839"/>
                <a:gd name="adj4" fmla="val 9024489"/>
                <a:gd name="adj5" fmla="val 2710"/>
              </a:avLst>
            </a:prstGeom>
            <a:ln w="12700">
              <a:solidFill>
                <a:schemeClr val="accent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Seta circular 91"/>
            <p:cNvSpPr/>
            <p:nvPr/>
          </p:nvSpPr>
          <p:spPr>
            <a:xfrm>
              <a:off x="4529731" y="1864606"/>
              <a:ext cx="949303" cy="700039"/>
            </a:xfrm>
            <a:prstGeom prst="circularArrow">
              <a:avLst>
                <a:gd name="adj1" fmla="val 2063"/>
                <a:gd name="adj2" fmla="val 247575"/>
                <a:gd name="adj3" fmla="val 19576914"/>
                <a:gd name="adj4" fmla="val 12575511"/>
                <a:gd name="adj5" fmla="val 2407"/>
              </a:avLst>
            </a:prstGeom>
            <a:ln w="12700">
              <a:solidFill>
                <a:schemeClr val="accent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Forma 95"/>
            <p:cNvSpPr/>
            <p:nvPr/>
          </p:nvSpPr>
          <p:spPr>
            <a:xfrm>
              <a:off x="5952097" y="1578876"/>
              <a:ext cx="865168" cy="768296"/>
            </a:xfrm>
            <a:prstGeom prst="leftCircularArrow">
              <a:avLst>
                <a:gd name="adj1" fmla="val 2323"/>
                <a:gd name="adj2" fmla="val 280328"/>
                <a:gd name="adj3" fmla="val 2055839"/>
                <a:gd name="adj4" fmla="val 9024489"/>
                <a:gd name="adj5" fmla="val 2710"/>
              </a:avLst>
            </a:prstGeom>
            <a:ln w="12700">
              <a:solidFill>
                <a:schemeClr val="accent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Seta circular 96"/>
            <p:cNvSpPr/>
            <p:nvPr/>
          </p:nvSpPr>
          <p:spPr>
            <a:xfrm>
              <a:off x="7241117" y="1870956"/>
              <a:ext cx="922316" cy="649242"/>
            </a:xfrm>
            <a:prstGeom prst="circularArrow">
              <a:avLst>
                <a:gd name="adj1" fmla="val 2063"/>
                <a:gd name="adj2" fmla="val 247575"/>
                <a:gd name="adj3" fmla="val 19576914"/>
                <a:gd name="adj4" fmla="val 12575511"/>
                <a:gd name="adj5" fmla="val 2407"/>
              </a:avLst>
            </a:prstGeom>
            <a:ln w="12700">
              <a:solidFill>
                <a:schemeClr val="accent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Forma 97"/>
            <p:cNvSpPr/>
            <p:nvPr/>
          </p:nvSpPr>
          <p:spPr>
            <a:xfrm>
              <a:off x="780145" y="1701106"/>
              <a:ext cx="766745" cy="647654"/>
            </a:xfrm>
            <a:prstGeom prst="leftCircularArrow">
              <a:avLst>
                <a:gd name="adj1" fmla="val 2323"/>
                <a:gd name="adj2" fmla="val 280328"/>
                <a:gd name="adj3" fmla="val 2055839"/>
                <a:gd name="adj4" fmla="val 9024489"/>
                <a:gd name="adj5" fmla="val 2710"/>
              </a:avLst>
            </a:prstGeom>
            <a:ln w="12700">
              <a:solidFill>
                <a:schemeClr val="accent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Retângulo 2"/>
          <p:cNvSpPr/>
          <p:nvPr/>
        </p:nvSpPr>
        <p:spPr>
          <a:xfrm>
            <a:off x="179388" y="1995488"/>
            <a:ext cx="3238500" cy="3089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6" name="Retângulo 75"/>
          <p:cNvSpPr/>
          <p:nvPr/>
        </p:nvSpPr>
        <p:spPr>
          <a:xfrm>
            <a:off x="251520" y="692696"/>
            <a:ext cx="8640960" cy="5040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pt-BR" sz="2000" b="1" dirty="0">
                <a:solidFill>
                  <a:srgbClr val="FFFF00"/>
                </a:solidFill>
              </a:rPr>
              <a:t>LEI COMPLEMENTAR 141/2012: LINHA DO TEMPO RELATÓRIOS </a:t>
            </a:r>
          </a:p>
        </p:txBody>
      </p:sp>
    </p:spTree>
    <p:extLst>
      <p:ext uri="{BB962C8B-B14F-4D97-AF65-F5344CB8AC3E}">
        <p14:creationId xmlns:p14="http://schemas.microsoft.com/office/powerpoint/2010/main" val="2470556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476672"/>
            <a:ext cx="8856984" cy="57606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latin typeface="+mj-lt"/>
              </a:rPr>
              <a:t>PERIODICIDADE PARA ELABORAÇÃO DOS INSTRUMENTOS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79388" y="2708275"/>
            <a:ext cx="8713787" cy="2016125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>
              <a:defRPr/>
            </a:pPr>
            <a:r>
              <a:rPr lang="pt-BR" sz="2200" dirty="0">
                <a:solidFill>
                  <a:srgbClr val="2121EF"/>
                </a:solidFill>
              </a:rPr>
              <a:t>Programação</a:t>
            </a:r>
            <a:r>
              <a:rPr lang="pt-BR" sz="2200" dirty="0"/>
              <a:t> </a:t>
            </a:r>
            <a:r>
              <a:rPr lang="pt-BR" sz="2200" dirty="0">
                <a:solidFill>
                  <a:srgbClr val="2121EF"/>
                </a:solidFill>
              </a:rPr>
              <a:t>Anual</a:t>
            </a:r>
            <a:r>
              <a:rPr lang="pt-BR" sz="2200" dirty="0"/>
              <a:t> </a:t>
            </a:r>
            <a:r>
              <a:rPr lang="pt-BR" sz="2200" dirty="0">
                <a:solidFill>
                  <a:srgbClr val="2121EF"/>
                </a:solidFill>
              </a:rPr>
              <a:t>de</a:t>
            </a:r>
            <a:r>
              <a:rPr lang="pt-BR" sz="2200" dirty="0"/>
              <a:t> </a:t>
            </a:r>
            <a:r>
              <a:rPr lang="pt-BR" sz="2200" dirty="0">
                <a:solidFill>
                  <a:srgbClr val="2121EF"/>
                </a:solidFill>
              </a:rPr>
              <a:t>Saúde – </a:t>
            </a:r>
            <a:r>
              <a:rPr lang="pt-BR" sz="2200" dirty="0">
                <a:solidFill>
                  <a:schemeClr val="tx1"/>
                </a:solidFill>
              </a:rPr>
              <a:t>enviada ao respectivo Conselho de Saúde, para aprovação antes da data de encaminhamento da LDO do exercício correspondente (Lei nº 141/2012, art. 36, § 2</a:t>
            </a:r>
            <a:r>
              <a:rPr lang="pt-BR" sz="2400" dirty="0">
                <a:solidFill>
                  <a:schemeClr val="tx1"/>
                </a:solidFill>
              </a:rPr>
              <a:t>º</a:t>
            </a:r>
            <a:r>
              <a:rPr lang="pt-BR" sz="2200" dirty="0">
                <a:solidFill>
                  <a:schemeClr val="tx1"/>
                </a:solidFill>
              </a:rPr>
              <a:t>).</a:t>
            </a:r>
          </a:p>
          <a:p>
            <a:pPr algn="just">
              <a:defRPr/>
            </a:pPr>
            <a:r>
              <a:rPr lang="pt-BR" sz="2200" dirty="0" err="1">
                <a:solidFill>
                  <a:srgbClr val="2121EF"/>
                </a:solidFill>
              </a:rPr>
              <a:t>Obs</a:t>
            </a:r>
            <a:r>
              <a:rPr lang="pt-BR" sz="2200" dirty="0">
                <a:solidFill>
                  <a:srgbClr val="2121EF"/>
                </a:solidFill>
              </a:rPr>
              <a:t>: </a:t>
            </a:r>
            <a:r>
              <a:rPr lang="pt-BR" sz="2200" dirty="0">
                <a:solidFill>
                  <a:schemeClr val="tx1"/>
                </a:solidFill>
              </a:rPr>
              <a:t>A LDO deverá ser enviada à Casa Legislativa até 15 de abril para execução no ano seguinte. </a:t>
            </a:r>
            <a:r>
              <a:rPr lang="pt-BR" dirty="0">
                <a:solidFill>
                  <a:schemeClr val="tx1"/>
                </a:solidFill>
              </a:rPr>
              <a:t>(CF/88, Título </a:t>
            </a:r>
            <a:r>
              <a:rPr lang="pt-BR" dirty="0" err="1">
                <a:solidFill>
                  <a:schemeClr val="tx1"/>
                </a:solidFill>
              </a:rPr>
              <a:t>X</a:t>
            </a:r>
            <a:r>
              <a:rPr lang="pt-BR" dirty="0">
                <a:solidFill>
                  <a:schemeClr val="tx1"/>
                </a:solidFill>
              </a:rPr>
              <a:t>, Ato das Disposições Constitucionais Transitórias, </a:t>
            </a:r>
            <a:r>
              <a:rPr lang="pt-BR" dirty="0" err="1">
                <a:solidFill>
                  <a:schemeClr val="tx1"/>
                </a:solidFill>
              </a:rPr>
              <a:t>art</a:t>
            </a:r>
            <a:r>
              <a:rPr lang="pt-BR" dirty="0">
                <a:solidFill>
                  <a:schemeClr val="tx1"/>
                </a:solidFill>
              </a:rPr>
              <a:t> 35, § 2º</a:t>
            </a:r>
            <a:r>
              <a:rPr lang="pt-BR" baseline="-25000" dirty="0">
                <a:solidFill>
                  <a:schemeClr val="tx1"/>
                </a:solidFill>
              </a:rPr>
              <a:t>,</a:t>
            </a:r>
            <a:r>
              <a:rPr lang="pt-BR" dirty="0">
                <a:solidFill>
                  <a:schemeClr val="tx1"/>
                </a:solidFill>
              </a:rPr>
              <a:t> II)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79388" y="4868863"/>
            <a:ext cx="8713787" cy="1368425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>
              <a:defRPr/>
            </a:pPr>
            <a:r>
              <a:rPr lang="pt-BR" sz="2000" dirty="0">
                <a:solidFill>
                  <a:srgbClr val="2121EF"/>
                </a:solidFill>
              </a:rPr>
              <a:t>R</a:t>
            </a:r>
            <a:r>
              <a:rPr lang="pt-BR" sz="2200" dirty="0">
                <a:solidFill>
                  <a:srgbClr val="2121EF"/>
                </a:solidFill>
              </a:rPr>
              <a:t>elatório</a:t>
            </a:r>
            <a:r>
              <a:rPr lang="pt-BR" sz="2200" dirty="0"/>
              <a:t> </a:t>
            </a:r>
            <a:r>
              <a:rPr lang="pt-BR" sz="2200" dirty="0">
                <a:solidFill>
                  <a:srgbClr val="2121EF"/>
                </a:solidFill>
              </a:rPr>
              <a:t>de</a:t>
            </a:r>
            <a:r>
              <a:rPr lang="pt-BR" sz="2200" dirty="0"/>
              <a:t> </a:t>
            </a:r>
            <a:r>
              <a:rPr lang="pt-BR" sz="2000" dirty="0">
                <a:solidFill>
                  <a:srgbClr val="2121EF"/>
                </a:solidFill>
              </a:rPr>
              <a:t>Gestão</a:t>
            </a:r>
            <a:r>
              <a:rPr lang="pt-BR" sz="2200" dirty="0">
                <a:solidFill>
                  <a:srgbClr val="2121EF"/>
                </a:solidFill>
              </a:rPr>
              <a:t> - </a:t>
            </a:r>
            <a:r>
              <a:rPr lang="pt-BR" sz="2200" dirty="0"/>
              <a:t>O SARGSUS será atualizado pelos gestores de saúde e enviado para apreciação pelo respectivo Conselho de Saúde até o dia 30 de março do ano seguinte ao da execução financeira. </a:t>
            </a:r>
            <a:r>
              <a:rPr lang="pt-BR" dirty="0"/>
              <a:t>(LC 141/12 art. 36 §1</a:t>
            </a:r>
            <a:r>
              <a:rPr lang="pt-BR" dirty="0">
                <a:solidFill>
                  <a:schemeClr val="tx1"/>
                </a:solidFill>
              </a:rPr>
              <a:t>º</a:t>
            </a:r>
            <a:r>
              <a:rPr lang="pt-BR" dirty="0"/>
              <a:t> e  Portaria GM/MS  nº 575/12, art. 3º)</a:t>
            </a:r>
            <a:endParaRPr lang="pt-BR" dirty="0">
              <a:solidFill>
                <a:srgbClr val="2121EF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79388" y="1196975"/>
            <a:ext cx="8713787" cy="1368425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>
              <a:defRPr/>
            </a:pPr>
            <a:r>
              <a:rPr lang="pt-BR" sz="2200" dirty="0">
                <a:solidFill>
                  <a:srgbClr val="2121EF"/>
                </a:solidFill>
              </a:rPr>
              <a:t>Plano de Saúde – </a:t>
            </a:r>
            <a:r>
              <a:rPr lang="pt-BR" sz="2200" dirty="0">
                <a:solidFill>
                  <a:schemeClr val="tx1"/>
                </a:solidFill>
              </a:rPr>
              <a:t>elaborado no primeiro ano de governo para execução no exercício subsequente em consonância com o PPA. </a:t>
            </a:r>
            <a:r>
              <a:rPr lang="pt-BR" dirty="0">
                <a:solidFill>
                  <a:schemeClr val="tx1"/>
                </a:solidFill>
              </a:rPr>
              <a:t>(PPA deve ser encaminhado até o mês de agosto do primeiro ano de governo - CF/88, Título X, Ato das Disposições Constitucionais Transitórias, </a:t>
            </a:r>
            <a:r>
              <a:rPr lang="pt-BR" dirty="0" err="1">
                <a:solidFill>
                  <a:schemeClr val="tx1"/>
                </a:solidFill>
              </a:rPr>
              <a:t>art</a:t>
            </a:r>
            <a:r>
              <a:rPr lang="pt-BR" dirty="0">
                <a:solidFill>
                  <a:schemeClr val="tx1"/>
                </a:solidFill>
              </a:rPr>
              <a:t> 35, § 2º</a:t>
            </a:r>
            <a:r>
              <a:rPr lang="pt-BR" baseline="-25000" dirty="0">
                <a:solidFill>
                  <a:schemeClr val="tx1"/>
                </a:solidFill>
              </a:rPr>
              <a:t>,</a:t>
            </a:r>
            <a:r>
              <a:rPr lang="pt-BR" dirty="0">
                <a:solidFill>
                  <a:schemeClr val="tx1"/>
                </a:solidFill>
              </a:rPr>
              <a:t> I)</a:t>
            </a:r>
          </a:p>
          <a:p>
            <a:pPr algn="just">
              <a:defRPr/>
            </a:pPr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29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088" y="1628775"/>
            <a:ext cx="8229600" cy="47529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dirty="0" smtClean="0"/>
              <a:t>Os gestores municipais devem </a:t>
            </a:r>
            <a:r>
              <a:rPr lang="pt-BR" sz="2400" b="1" dirty="0" smtClean="0"/>
              <a:t>divulgar</a:t>
            </a:r>
            <a:r>
              <a:rPr lang="pt-BR" sz="2400" dirty="0" smtClean="0"/>
              <a:t>, </a:t>
            </a:r>
            <a:r>
              <a:rPr lang="pt-BR" sz="2400" dirty="0"/>
              <a:t>inclusive em meios eletrônicos de acesso público, </a:t>
            </a:r>
            <a:r>
              <a:rPr lang="pt-BR" sz="2400" dirty="0" smtClean="0"/>
              <a:t>as </a:t>
            </a:r>
            <a:r>
              <a:rPr lang="pt-BR" sz="2400" b="1" dirty="0"/>
              <a:t>prestações de contas </a:t>
            </a:r>
            <a:r>
              <a:rPr lang="pt-BR" sz="2400" dirty="0"/>
              <a:t>periódicas da </a:t>
            </a:r>
            <a:r>
              <a:rPr lang="pt-BR" sz="2400" dirty="0" smtClean="0"/>
              <a:t>saúde</a:t>
            </a:r>
            <a:r>
              <a:rPr lang="pt-BR" sz="2400" dirty="0"/>
              <a:t>, para consulta e apreciação dos cidadãos e de instituições da </a:t>
            </a:r>
            <a:r>
              <a:rPr lang="pt-BR" sz="2400" dirty="0" smtClean="0"/>
              <a:t>sociedade (art. 31).</a:t>
            </a:r>
            <a:endParaRPr lang="pt-BR" sz="2400" dirty="0"/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dirty="0" smtClean="0"/>
              <a:t>Com base em: 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dirty="0" smtClean="0"/>
              <a:t>I – aplicação dos recursos; </a:t>
            </a:r>
            <a:endParaRPr lang="pt-BR" sz="2400" dirty="0"/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dirty="0"/>
              <a:t>II - Relatório de </a:t>
            </a:r>
            <a:r>
              <a:rPr lang="pt-BR" sz="2400" dirty="0" smtClean="0"/>
              <a:t>Gestão; </a:t>
            </a:r>
            <a:endParaRPr lang="pt-BR" sz="2400" dirty="0"/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dirty="0"/>
              <a:t>III - avaliação do Conselho de Saúde sobre a gestão do </a:t>
            </a:r>
            <a:r>
              <a:rPr lang="pt-BR" sz="2400" dirty="0" smtClean="0"/>
              <a:t>SUS</a:t>
            </a:r>
            <a:endParaRPr lang="pt-BR" sz="2400" dirty="0"/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i="1" dirty="0" smtClean="0"/>
              <a:t>A </a:t>
            </a:r>
            <a:r>
              <a:rPr lang="pt-BR" sz="2400" i="1" dirty="0"/>
              <a:t>transparência e a visibilidade serão asseguradas mediante </a:t>
            </a:r>
            <a:r>
              <a:rPr lang="pt-BR" sz="2400" b="1" i="1" dirty="0"/>
              <a:t>incentivo à participação popular e realização de audiências públicas</a:t>
            </a:r>
            <a:r>
              <a:rPr lang="pt-BR" sz="2400" i="1" dirty="0"/>
              <a:t>, durante o processo de elaboração e discussão do plano de </a:t>
            </a:r>
            <a:r>
              <a:rPr lang="pt-BR" sz="2400" i="1" dirty="0" smtClean="0"/>
              <a:t>saúde. </a:t>
            </a:r>
            <a:endParaRPr lang="pt-BR" sz="2000" b="1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17BF8A9F-B452-487F-8A50-0C808FC0C741}" type="slidenum">
              <a:rPr lang="pt-BR" smtClean="0"/>
              <a:pPr algn="ctr">
                <a:defRPr/>
              </a:pPr>
              <a:t>18</a:t>
            </a:fld>
            <a:endParaRPr lang="pt-BR"/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323528" y="548680"/>
            <a:ext cx="8572560" cy="864096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rgbClr val="FFFF00"/>
                </a:solidFill>
              </a:rPr>
              <a:t>Instrumentos de Planejamento do SUS</a:t>
            </a:r>
          </a:p>
          <a:p>
            <a:pPr algn="ctr" eaLnBrk="0" hangingPunct="0">
              <a:defRPr/>
            </a:pPr>
            <a:r>
              <a:rPr lang="pt-BR" sz="2800" b="1" dirty="0">
                <a:solidFill>
                  <a:srgbClr val="FFFF00"/>
                </a:solidFill>
              </a:rPr>
              <a:t>Transparência</a:t>
            </a:r>
            <a:endParaRPr lang="pt-BR" sz="2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3439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 em curva para a direita 16"/>
          <p:cNvSpPr/>
          <p:nvPr/>
        </p:nvSpPr>
        <p:spPr>
          <a:xfrm>
            <a:off x="395288" y="2708275"/>
            <a:ext cx="917575" cy="3097213"/>
          </a:xfrm>
          <a:prstGeom prst="curv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91213" tIns="45599" rIns="91213" bIns="45599" anchor="ctr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pt-BR" sz="3000" b="1"/>
          </a:p>
        </p:txBody>
      </p:sp>
      <p:sp>
        <p:nvSpPr>
          <p:cNvPr id="4" name="Forma livre 3"/>
          <p:cNvSpPr/>
          <p:nvPr/>
        </p:nvSpPr>
        <p:spPr>
          <a:xfrm>
            <a:off x="562981" y="764704"/>
            <a:ext cx="3870104" cy="886558"/>
          </a:xfrm>
          <a:custGeom>
            <a:avLst/>
            <a:gdLst>
              <a:gd name="connsiteX0" fmla="*/ 0 w 3870104"/>
              <a:gd name="connsiteY0" fmla="*/ 102977 h 1029770"/>
              <a:gd name="connsiteX1" fmla="*/ 102977 w 3870104"/>
              <a:gd name="connsiteY1" fmla="*/ 0 h 1029770"/>
              <a:gd name="connsiteX2" fmla="*/ 3767127 w 3870104"/>
              <a:gd name="connsiteY2" fmla="*/ 0 h 1029770"/>
              <a:gd name="connsiteX3" fmla="*/ 3870104 w 3870104"/>
              <a:gd name="connsiteY3" fmla="*/ 102977 h 1029770"/>
              <a:gd name="connsiteX4" fmla="*/ 3870104 w 3870104"/>
              <a:gd name="connsiteY4" fmla="*/ 926793 h 1029770"/>
              <a:gd name="connsiteX5" fmla="*/ 3767127 w 3870104"/>
              <a:gd name="connsiteY5" fmla="*/ 1029770 h 1029770"/>
              <a:gd name="connsiteX6" fmla="*/ 102977 w 3870104"/>
              <a:gd name="connsiteY6" fmla="*/ 1029770 h 1029770"/>
              <a:gd name="connsiteX7" fmla="*/ 0 w 3870104"/>
              <a:gd name="connsiteY7" fmla="*/ 926793 h 1029770"/>
              <a:gd name="connsiteX8" fmla="*/ 0 w 3870104"/>
              <a:gd name="connsiteY8" fmla="*/ 102977 h 102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0104" h="1029770">
                <a:moveTo>
                  <a:pt x="0" y="102977"/>
                </a:moveTo>
                <a:cubicBezTo>
                  <a:pt x="0" y="46104"/>
                  <a:pt x="46104" y="0"/>
                  <a:pt x="102977" y="0"/>
                </a:cubicBezTo>
                <a:lnTo>
                  <a:pt x="3767127" y="0"/>
                </a:lnTo>
                <a:cubicBezTo>
                  <a:pt x="3824000" y="0"/>
                  <a:pt x="3870104" y="46104"/>
                  <a:pt x="3870104" y="102977"/>
                </a:cubicBezTo>
                <a:lnTo>
                  <a:pt x="3870104" y="926793"/>
                </a:lnTo>
                <a:cubicBezTo>
                  <a:pt x="3870104" y="983666"/>
                  <a:pt x="3824000" y="1029770"/>
                  <a:pt x="3767127" y="1029770"/>
                </a:cubicBezTo>
                <a:lnTo>
                  <a:pt x="102977" y="1029770"/>
                </a:lnTo>
                <a:cubicBezTo>
                  <a:pt x="46104" y="1029770"/>
                  <a:pt x="0" y="983666"/>
                  <a:pt x="0" y="926793"/>
                </a:cubicBezTo>
                <a:lnTo>
                  <a:pt x="0" y="10297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216" tIns="69531" rIns="89216" bIns="69531" spcCol="1270" anchor="ctr"/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800" b="1" dirty="0"/>
              <a:t>LEI COMPLEMENTAR 141/2012</a:t>
            </a:r>
            <a:endParaRPr lang="pt-BR" sz="2800" dirty="0"/>
          </a:p>
        </p:txBody>
      </p:sp>
      <p:sp>
        <p:nvSpPr>
          <p:cNvPr id="5" name="Forma livre 4"/>
          <p:cNvSpPr/>
          <p:nvPr/>
        </p:nvSpPr>
        <p:spPr>
          <a:xfrm>
            <a:off x="949991" y="1651263"/>
            <a:ext cx="387010" cy="11385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38514"/>
                </a:lnTo>
                <a:lnTo>
                  <a:pt x="387010" y="1138514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rma livre 5"/>
          <p:cNvSpPr/>
          <p:nvPr/>
        </p:nvSpPr>
        <p:spPr>
          <a:xfrm>
            <a:off x="1337002" y="1908705"/>
            <a:ext cx="7244016" cy="1762143"/>
          </a:xfrm>
          <a:custGeom>
            <a:avLst/>
            <a:gdLst>
              <a:gd name="connsiteX0" fmla="*/ 0 w 7244016"/>
              <a:gd name="connsiteY0" fmla="*/ 176214 h 1762143"/>
              <a:gd name="connsiteX1" fmla="*/ 176214 w 7244016"/>
              <a:gd name="connsiteY1" fmla="*/ 0 h 1762143"/>
              <a:gd name="connsiteX2" fmla="*/ 7067802 w 7244016"/>
              <a:gd name="connsiteY2" fmla="*/ 0 h 1762143"/>
              <a:gd name="connsiteX3" fmla="*/ 7244016 w 7244016"/>
              <a:gd name="connsiteY3" fmla="*/ 176214 h 1762143"/>
              <a:gd name="connsiteX4" fmla="*/ 7244016 w 7244016"/>
              <a:gd name="connsiteY4" fmla="*/ 1585929 h 1762143"/>
              <a:gd name="connsiteX5" fmla="*/ 7067802 w 7244016"/>
              <a:gd name="connsiteY5" fmla="*/ 1762143 h 1762143"/>
              <a:gd name="connsiteX6" fmla="*/ 176214 w 7244016"/>
              <a:gd name="connsiteY6" fmla="*/ 1762143 h 1762143"/>
              <a:gd name="connsiteX7" fmla="*/ 0 w 7244016"/>
              <a:gd name="connsiteY7" fmla="*/ 1585929 h 1762143"/>
              <a:gd name="connsiteX8" fmla="*/ 0 w 7244016"/>
              <a:gd name="connsiteY8" fmla="*/ 176214 h 17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4016" h="1762143">
                <a:moveTo>
                  <a:pt x="0" y="176214"/>
                </a:moveTo>
                <a:cubicBezTo>
                  <a:pt x="0" y="78894"/>
                  <a:pt x="78894" y="0"/>
                  <a:pt x="176214" y="0"/>
                </a:cubicBezTo>
                <a:lnTo>
                  <a:pt x="7067802" y="0"/>
                </a:lnTo>
                <a:cubicBezTo>
                  <a:pt x="7165122" y="0"/>
                  <a:pt x="7244016" y="78894"/>
                  <a:pt x="7244016" y="176214"/>
                </a:cubicBezTo>
                <a:lnTo>
                  <a:pt x="7244016" y="1585929"/>
                </a:lnTo>
                <a:cubicBezTo>
                  <a:pt x="7244016" y="1683249"/>
                  <a:pt x="7165122" y="1762143"/>
                  <a:pt x="7067802" y="1762143"/>
                </a:cubicBezTo>
                <a:lnTo>
                  <a:pt x="176214" y="1762143"/>
                </a:lnTo>
                <a:cubicBezTo>
                  <a:pt x="78894" y="1762143"/>
                  <a:pt x="0" y="1683249"/>
                  <a:pt x="0" y="1585929"/>
                </a:cubicBezTo>
                <a:lnTo>
                  <a:pt x="0" y="17621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9711" tIns="77011" rIns="89711" bIns="77011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000" u="sng" dirty="0">
                <a:solidFill>
                  <a:srgbClr val="006600"/>
                </a:solidFill>
              </a:rPr>
              <a:t>Art. 36 § 4º</a:t>
            </a:r>
            <a:r>
              <a:rPr lang="pt-BR" sz="2000" dirty="0">
                <a:solidFill>
                  <a:srgbClr val="006600"/>
                </a:solidFill>
              </a:rPr>
              <a:t> O RELATÓRIO DETALHADO REFERENTE AO QUADRIMESTRE ANTERIOR será elaborado de acordo com MODELO PADRONIZADO APROVADO PELO CONSELHO NACIONAL DE SAÚDE, devendo-se adotar modelo simplificado para Municípios com população inferior a 50.000 (cinquenta mil habitantes).</a:t>
            </a:r>
          </a:p>
        </p:txBody>
      </p:sp>
      <p:sp>
        <p:nvSpPr>
          <p:cNvPr id="7" name="Forma livre 6"/>
          <p:cNvSpPr/>
          <p:nvPr/>
        </p:nvSpPr>
        <p:spPr>
          <a:xfrm>
            <a:off x="949991" y="1651263"/>
            <a:ext cx="387010" cy="27919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91914"/>
                </a:lnTo>
                <a:lnTo>
                  <a:pt x="387010" y="2791914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vre 7"/>
          <p:cNvSpPr/>
          <p:nvPr/>
        </p:nvSpPr>
        <p:spPr>
          <a:xfrm>
            <a:off x="1337002" y="3861048"/>
            <a:ext cx="7203204" cy="1224136"/>
          </a:xfrm>
          <a:custGeom>
            <a:avLst/>
            <a:gdLst>
              <a:gd name="connsiteX0" fmla="*/ 0 w 7203204"/>
              <a:gd name="connsiteY0" fmla="*/ 102977 h 1029770"/>
              <a:gd name="connsiteX1" fmla="*/ 102977 w 7203204"/>
              <a:gd name="connsiteY1" fmla="*/ 0 h 1029770"/>
              <a:gd name="connsiteX2" fmla="*/ 7100227 w 7203204"/>
              <a:gd name="connsiteY2" fmla="*/ 0 h 1029770"/>
              <a:gd name="connsiteX3" fmla="*/ 7203204 w 7203204"/>
              <a:gd name="connsiteY3" fmla="*/ 102977 h 1029770"/>
              <a:gd name="connsiteX4" fmla="*/ 7203204 w 7203204"/>
              <a:gd name="connsiteY4" fmla="*/ 926793 h 1029770"/>
              <a:gd name="connsiteX5" fmla="*/ 7100227 w 7203204"/>
              <a:gd name="connsiteY5" fmla="*/ 1029770 h 1029770"/>
              <a:gd name="connsiteX6" fmla="*/ 102977 w 7203204"/>
              <a:gd name="connsiteY6" fmla="*/ 1029770 h 1029770"/>
              <a:gd name="connsiteX7" fmla="*/ 0 w 7203204"/>
              <a:gd name="connsiteY7" fmla="*/ 926793 h 1029770"/>
              <a:gd name="connsiteX8" fmla="*/ 0 w 7203204"/>
              <a:gd name="connsiteY8" fmla="*/ 102977 h 102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3204" h="1029770">
                <a:moveTo>
                  <a:pt x="0" y="102977"/>
                </a:moveTo>
                <a:cubicBezTo>
                  <a:pt x="0" y="46104"/>
                  <a:pt x="46104" y="0"/>
                  <a:pt x="102977" y="0"/>
                </a:cubicBezTo>
                <a:lnTo>
                  <a:pt x="7100227" y="0"/>
                </a:lnTo>
                <a:cubicBezTo>
                  <a:pt x="7157100" y="0"/>
                  <a:pt x="7203204" y="46104"/>
                  <a:pt x="7203204" y="102977"/>
                </a:cubicBezTo>
                <a:lnTo>
                  <a:pt x="7203204" y="926793"/>
                </a:lnTo>
                <a:cubicBezTo>
                  <a:pt x="7203204" y="983666"/>
                  <a:pt x="7157100" y="1029770"/>
                  <a:pt x="7100227" y="1029770"/>
                </a:cubicBezTo>
                <a:lnTo>
                  <a:pt x="102977" y="1029770"/>
                </a:lnTo>
                <a:cubicBezTo>
                  <a:pt x="46104" y="1029770"/>
                  <a:pt x="0" y="983666"/>
                  <a:pt x="0" y="926793"/>
                </a:cubicBezTo>
                <a:lnTo>
                  <a:pt x="0" y="10297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50000"/>
              <a:hueOff val="178370"/>
              <a:satOff val="-2846"/>
              <a:lumOff val="2740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261" tIns="55561" rIns="68261" bIns="55561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000" u="sng" dirty="0">
                <a:solidFill>
                  <a:srgbClr val="006600"/>
                </a:solidFill>
              </a:rPr>
              <a:t>Art. 36 § 5º</a:t>
            </a:r>
            <a:r>
              <a:rPr lang="pt-BR" sz="2000" dirty="0">
                <a:solidFill>
                  <a:srgbClr val="006600"/>
                </a:solidFill>
              </a:rPr>
              <a:t> O gestor do SUS apresentará, até o final dos meses de maio, setembro e fevereiro, em audiência pública na Casa Legislativa do respectivo ente da Federação, o Relatório de que trata o caput.</a:t>
            </a:r>
          </a:p>
        </p:txBody>
      </p:sp>
      <p:sp>
        <p:nvSpPr>
          <p:cNvPr id="9" name="Forma livre 8"/>
          <p:cNvSpPr/>
          <p:nvPr/>
        </p:nvSpPr>
        <p:spPr>
          <a:xfrm>
            <a:off x="949991" y="1651263"/>
            <a:ext cx="387010" cy="39465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946503"/>
                </a:lnTo>
                <a:lnTo>
                  <a:pt x="387010" y="3946503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vre 9"/>
          <p:cNvSpPr/>
          <p:nvPr/>
        </p:nvSpPr>
        <p:spPr>
          <a:xfrm>
            <a:off x="1337002" y="5215505"/>
            <a:ext cx="7244016" cy="764522"/>
          </a:xfrm>
          <a:custGeom>
            <a:avLst/>
            <a:gdLst>
              <a:gd name="connsiteX0" fmla="*/ 0 w 7244016"/>
              <a:gd name="connsiteY0" fmla="*/ 76452 h 764522"/>
              <a:gd name="connsiteX1" fmla="*/ 76452 w 7244016"/>
              <a:gd name="connsiteY1" fmla="*/ 0 h 764522"/>
              <a:gd name="connsiteX2" fmla="*/ 7167564 w 7244016"/>
              <a:gd name="connsiteY2" fmla="*/ 0 h 764522"/>
              <a:gd name="connsiteX3" fmla="*/ 7244016 w 7244016"/>
              <a:gd name="connsiteY3" fmla="*/ 76452 h 764522"/>
              <a:gd name="connsiteX4" fmla="*/ 7244016 w 7244016"/>
              <a:gd name="connsiteY4" fmla="*/ 688070 h 764522"/>
              <a:gd name="connsiteX5" fmla="*/ 7167564 w 7244016"/>
              <a:gd name="connsiteY5" fmla="*/ 764522 h 764522"/>
              <a:gd name="connsiteX6" fmla="*/ 76452 w 7244016"/>
              <a:gd name="connsiteY6" fmla="*/ 764522 h 764522"/>
              <a:gd name="connsiteX7" fmla="*/ 0 w 7244016"/>
              <a:gd name="connsiteY7" fmla="*/ 688070 h 764522"/>
              <a:gd name="connsiteX8" fmla="*/ 0 w 7244016"/>
              <a:gd name="connsiteY8" fmla="*/ 76452 h 76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4016" h="764522">
                <a:moveTo>
                  <a:pt x="0" y="76452"/>
                </a:moveTo>
                <a:cubicBezTo>
                  <a:pt x="0" y="34229"/>
                  <a:pt x="34229" y="0"/>
                  <a:pt x="76452" y="0"/>
                </a:cubicBezTo>
                <a:lnTo>
                  <a:pt x="7167564" y="0"/>
                </a:lnTo>
                <a:cubicBezTo>
                  <a:pt x="7209787" y="0"/>
                  <a:pt x="7244016" y="34229"/>
                  <a:pt x="7244016" y="76452"/>
                </a:cubicBezTo>
                <a:lnTo>
                  <a:pt x="7244016" y="688070"/>
                </a:lnTo>
                <a:cubicBezTo>
                  <a:pt x="7244016" y="730293"/>
                  <a:pt x="7209787" y="764522"/>
                  <a:pt x="7167564" y="764522"/>
                </a:cubicBezTo>
                <a:lnTo>
                  <a:pt x="76452" y="764522"/>
                </a:lnTo>
                <a:cubicBezTo>
                  <a:pt x="34229" y="764522"/>
                  <a:pt x="0" y="730293"/>
                  <a:pt x="0" y="688070"/>
                </a:cubicBezTo>
                <a:lnTo>
                  <a:pt x="0" y="76452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50000"/>
              <a:hueOff val="178370"/>
              <a:satOff val="-2846"/>
              <a:lumOff val="2740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0492" tIns="47792" rIns="60492" bIns="47792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000" dirty="0">
                <a:solidFill>
                  <a:srgbClr val="006600"/>
                </a:solidFill>
              </a:rPr>
              <a:t>AJUSTE NO SARGSUS PARA ELABORAÇÃO DO RELATÓRIO DETALHADO DO QUADRIMESTRE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 bwMode="auto">
          <a:xfrm>
            <a:off x="0" y="116632"/>
            <a:ext cx="9144000" cy="50486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pt-BR" sz="2400" b="1" dirty="0">
                <a:solidFill>
                  <a:srgbClr val="FFFF00"/>
                </a:solidFill>
              </a:rPr>
              <a:t>Instrumentos de Planejamento do SUS: Relatório Detalhado</a:t>
            </a:r>
            <a:endParaRPr lang="pt-BR" sz="2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7819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628800"/>
            <a:ext cx="7632848" cy="4392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000" b="1" dirty="0" smtClean="0"/>
              <a:t>AS FACES DO FINANCIAMENTO FRENTE À EFETIVAÇÃO DO CONTRATO ORGANIZATIVO DE AÇÃO PÚBLICA</a:t>
            </a:r>
          </a:p>
          <a:p>
            <a:pPr marL="0" indent="0" algn="ctr">
              <a:buNone/>
            </a:pPr>
            <a:endParaRPr lang="pt-BR" sz="3000" b="1" dirty="0"/>
          </a:p>
          <a:p>
            <a:pPr marL="0" indent="0" algn="ctr">
              <a:buNone/>
            </a:pPr>
            <a:endParaRPr lang="pt-BR" sz="3000" b="1" dirty="0" smtClean="0"/>
          </a:p>
          <a:p>
            <a:pPr marL="0" indent="0" algn="ctr">
              <a:buNone/>
            </a:pPr>
            <a:endParaRPr lang="pt-BR" sz="3000" b="1" dirty="0" smtClean="0"/>
          </a:p>
          <a:p>
            <a:pPr marL="0" indent="0" algn="ctr">
              <a:buNone/>
            </a:pPr>
            <a:endParaRPr lang="pt-BR" sz="3000" b="1" dirty="0"/>
          </a:p>
          <a:p>
            <a:pPr marL="0" indent="0" algn="ctr">
              <a:buNone/>
            </a:pPr>
            <a:endParaRPr lang="pt-BR" sz="3000" b="1" dirty="0" smtClean="0"/>
          </a:p>
          <a:p>
            <a:pPr marL="0" indent="0" algn="ctr">
              <a:buNone/>
            </a:pPr>
            <a:r>
              <a:rPr lang="pt-BR" sz="3000" b="1" dirty="0" smtClean="0"/>
              <a:t>Maria da Penha Marques Sapata</a:t>
            </a:r>
          </a:p>
          <a:p>
            <a:pPr marL="0" indent="0" algn="ctr">
              <a:buNone/>
            </a:pPr>
            <a:r>
              <a:rPr lang="pt-BR" sz="3000" b="1" dirty="0" smtClean="0"/>
              <a:t>Representante do COSEMS-PR</a:t>
            </a:r>
            <a:endParaRPr lang="pt-BR" sz="3000" dirty="0" smtClean="0"/>
          </a:p>
          <a:p>
            <a:pPr marL="457200" lvl="1" indent="0" algn="ctr">
              <a:buNone/>
              <a:defRPr/>
            </a:pPr>
            <a:endParaRPr lang="pt-BR" sz="3000" dirty="0"/>
          </a:p>
        </p:txBody>
      </p:sp>
      <p:sp>
        <p:nvSpPr>
          <p:cNvPr id="4" name="Retângulo 3"/>
          <p:cNvSpPr/>
          <p:nvPr/>
        </p:nvSpPr>
        <p:spPr>
          <a:xfrm>
            <a:off x="0" y="357166"/>
            <a:ext cx="9144000" cy="452568"/>
          </a:xfrm>
          <a:prstGeom prst="rect">
            <a:avLst/>
          </a:prstGeom>
          <a:solidFill>
            <a:srgbClr val="1E8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+mj-lt"/>
                <a:ea typeface="Calibri" pitchFamily="34" charset="0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1799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ector reto 25"/>
          <p:cNvCxnSpPr/>
          <p:nvPr/>
        </p:nvCxnSpPr>
        <p:spPr>
          <a:xfrm>
            <a:off x="3714750" y="2857500"/>
            <a:ext cx="285750" cy="1588"/>
          </a:xfrm>
          <a:prstGeom prst="line">
            <a:avLst/>
          </a:prstGeom>
          <a:ln w="63500">
            <a:solidFill>
              <a:srgbClr val="5EA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1857375" y="2857500"/>
            <a:ext cx="285750" cy="1588"/>
          </a:xfrm>
          <a:prstGeom prst="line">
            <a:avLst/>
          </a:prstGeom>
          <a:ln w="63500">
            <a:solidFill>
              <a:srgbClr val="5EA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313" y="430213"/>
          <a:ext cx="878681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812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+mn-lt"/>
                          <a:cs typeface="Andalus" pitchFamily="18" charset="-78"/>
                        </a:rPr>
                        <a:t>PACTUAÇÃO</a:t>
                      </a:r>
                      <a:r>
                        <a:rPr lang="pt-BR" sz="2400" baseline="0" dirty="0" smtClean="0">
                          <a:solidFill>
                            <a:schemeClr val="bg1"/>
                          </a:solidFill>
                          <a:latin typeface="+mn-lt"/>
                          <a:cs typeface="Andalus" pitchFamily="18" charset="-78"/>
                        </a:rPr>
                        <a:t> DE 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+mn-lt"/>
                          <a:cs typeface="Andalus" pitchFamily="18" charset="-78"/>
                        </a:rPr>
                        <a:t>INDICADORES 2013-2015</a:t>
                      </a:r>
                    </a:p>
                  </a:txBody>
                  <a:tcPr marL="91439" marR="91439" marT="45678" marB="45678"/>
                </a:tc>
              </a:tr>
            </a:tbl>
          </a:graphicData>
        </a:graphic>
      </p:graphicFrame>
      <p:graphicFrame>
        <p:nvGraphicFramePr>
          <p:cNvPr id="13" name="Diagrama 12"/>
          <p:cNvGraphicFramePr/>
          <p:nvPr/>
        </p:nvGraphicFramePr>
        <p:xfrm>
          <a:off x="214282" y="5429264"/>
          <a:ext cx="8786842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have esquerda 18"/>
          <p:cNvSpPr/>
          <p:nvPr/>
        </p:nvSpPr>
        <p:spPr>
          <a:xfrm rot="10800000">
            <a:off x="5721350" y="1214438"/>
            <a:ext cx="565150" cy="3500437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24" name="CaixaDeTexto 19"/>
          <p:cNvSpPr txBox="1">
            <a:spLocks noChangeArrowheads="1"/>
          </p:cNvSpPr>
          <p:nvPr/>
        </p:nvSpPr>
        <p:spPr bwMode="auto">
          <a:xfrm>
            <a:off x="5929313" y="1571625"/>
            <a:ext cx="30718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200" b="1"/>
              <a:t>Fortalecimento Planejamento Regional Integrado (PRI)</a:t>
            </a:r>
          </a:p>
        </p:txBody>
      </p:sp>
      <p:sp>
        <p:nvSpPr>
          <p:cNvPr id="11278" name="CaixaDeTexto 20"/>
          <p:cNvSpPr txBox="1">
            <a:spLocks noChangeArrowheads="1"/>
          </p:cNvSpPr>
          <p:nvPr/>
        </p:nvSpPr>
        <p:spPr bwMode="auto">
          <a:xfrm>
            <a:off x="6542088" y="3856038"/>
            <a:ext cx="1612900" cy="64611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COAP</a:t>
            </a:r>
          </a:p>
        </p:txBody>
      </p:sp>
      <p:sp>
        <p:nvSpPr>
          <p:cNvPr id="23" name="Seta para baixo 22"/>
          <p:cNvSpPr/>
          <p:nvPr/>
        </p:nvSpPr>
        <p:spPr>
          <a:xfrm>
            <a:off x="7205663" y="2857500"/>
            <a:ext cx="285750" cy="785813"/>
          </a:xfrm>
          <a:prstGeom prst="downArrow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3327" name="Grupo 23"/>
          <p:cNvGrpSpPr>
            <a:grpSpLocks/>
          </p:cNvGrpSpPr>
          <p:nvPr/>
        </p:nvGrpSpPr>
        <p:grpSpPr bwMode="auto">
          <a:xfrm>
            <a:off x="142875" y="2071688"/>
            <a:ext cx="5572125" cy="1643062"/>
            <a:chOff x="142844" y="2357430"/>
            <a:chExt cx="5429288" cy="1357322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3858271" y="2357430"/>
              <a:ext cx="1713861" cy="1357322"/>
            </a:xfrm>
            <a:prstGeom prst="roundRect">
              <a:avLst/>
            </a:prstGeom>
            <a:solidFill>
              <a:srgbClr val="55B75A">
                <a:alpha val="8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142844" y="2357430"/>
              <a:ext cx="1713861" cy="1357322"/>
            </a:xfrm>
            <a:prstGeom prst="roundRect">
              <a:avLst/>
            </a:prstGeom>
            <a:solidFill>
              <a:srgbClr val="55B75A">
                <a:alpha val="8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330" name="CaixaDeTexto 15"/>
            <p:cNvSpPr txBox="1">
              <a:spLocks noChangeArrowheads="1"/>
            </p:cNvSpPr>
            <p:nvPr/>
          </p:nvSpPr>
          <p:spPr bwMode="auto">
            <a:xfrm>
              <a:off x="214282" y="2487882"/>
              <a:ext cx="157163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400" b="1">
                  <a:solidFill>
                    <a:srgbClr val="002060"/>
                  </a:solidFill>
                </a:rPr>
                <a:t>Plano Municipal de Saúde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2000558" y="2357430"/>
              <a:ext cx="1713861" cy="1357322"/>
            </a:xfrm>
            <a:prstGeom prst="roundRect">
              <a:avLst/>
            </a:prstGeom>
            <a:solidFill>
              <a:srgbClr val="55B75A">
                <a:alpha val="8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332" name="CaixaDeTexto 19"/>
            <p:cNvSpPr txBox="1">
              <a:spLocks noChangeArrowheads="1"/>
            </p:cNvSpPr>
            <p:nvPr/>
          </p:nvSpPr>
          <p:spPr bwMode="auto">
            <a:xfrm>
              <a:off x="3929058" y="2487882"/>
              <a:ext cx="157163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400" b="1">
                  <a:solidFill>
                    <a:srgbClr val="002060"/>
                  </a:solidFill>
                </a:rPr>
                <a:t>Plano Nacional de Saúde</a:t>
              </a:r>
            </a:p>
          </p:txBody>
        </p:sp>
        <p:sp>
          <p:nvSpPr>
            <p:cNvPr id="13333" name="CaixaDeTexto 21"/>
            <p:cNvSpPr txBox="1">
              <a:spLocks noChangeArrowheads="1"/>
            </p:cNvSpPr>
            <p:nvPr/>
          </p:nvSpPr>
          <p:spPr bwMode="auto">
            <a:xfrm>
              <a:off x="2071670" y="2455409"/>
              <a:ext cx="157163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400" b="1">
                  <a:solidFill>
                    <a:srgbClr val="002060"/>
                  </a:solidFill>
                </a:rPr>
                <a:t>Plano Estadual de Saúde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259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357188"/>
          <a:ext cx="878681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812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+mn-lt"/>
                          <a:cs typeface="Andalus" pitchFamily="18" charset="-78"/>
                        </a:rPr>
                        <a:t>CONSOLIDADO PACTUAÇÃO</a:t>
                      </a:r>
                      <a:r>
                        <a:rPr lang="pt-BR" sz="2400" baseline="0" dirty="0" smtClean="0">
                          <a:solidFill>
                            <a:schemeClr val="bg1"/>
                          </a:solidFill>
                          <a:latin typeface="+mn-lt"/>
                          <a:cs typeface="Andalus" pitchFamily="18" charset="-78"/>
                        </a:rPr>
                        <a:t> DE 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+mn-lt"/>
                          <a:cs typeface="Andalus" pitchFamily="18" charset="-78"/>
                        </a:rPr>
                        <a:t>INDICADORES 2013-2015</a:t>
                      </a:r>
                    </a:p>
                  </a:txBody>
                  <a:tcPr marL="91439" marR="91439" marT="45678" marB="45678"/>
                </a:tc>
              </a:tr>
            </a:tbl>
          </a:graphicData>
        </a:graphic>
      </p:graphicFrame>
      <p:graphicFrame>
        <p:nvGraphicFramePr>
          <p:cNvPr id="4" name="Diagrama 3"/>
          <p:cNvGraphicFramePr/>
          <p:nvPr/>
        </p:nvGraphicFramePr>
        <p:xfrm>
          <a:off x="500034" y="928670"/>
          <a:ext cx="7929618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5" name="CaixaDeTexto 12"/>
          <p:cNvSpPr txBox="1">
            <a:spLocks noChangeArrowheads="1"/>
          </p:cNvSpPr>
          <p:nvPr/>
        </p:nvSpPr>
        <p:spPr bwMode="auto">
          <a:xfrm>
            <a:off x="3714750" y="164306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chemeClr val="bg1"/>
                </a:solidFill>
              </a:rPr>
              <a:t>Específico</a:t>
            </a:r>
          </a:p>
          <a:p>
            <a:pPr algn="ctr" eaLnBrk="1" hangingPunct="1"/>
            <a:r>
              <a:rPr lang="pt-BR" sz="2400" b="1">
                <a:solidFill>
                  <a:schemeClr val="bg1"/>
                </a:solidFill>
              </a:rPr>
              <a:t>31</a:t>
            </a: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387715170"/>
              </p:ext>
            </p:extLst>
          </p:nvPr>
        </p:nvGraphicFramePr>
        <p:xfrm>
          <a:off x="5286380" y="3714752"/>
          <a:ext cx="335758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Diagrama 21"/>
          <p:cNvGraphicFramePr/>
          <p:nvPr/>
        </p:nvGraphicFramePr>
        <p:xfrm>
          <a:off x="285720" y="3468702"/>
          <a:ext cx="4191008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372" name="CaixaDeTexto 22"/>
          <p:cNvSpPr txBox="1">
            <a:spLocks noChangeArrowheads="1"/>
          </p:cNvSpPr>
          <p:nvPr/>
        </p:nvSpPr>
        <p:spPr bwMode="auto">
          <a:xfrm>
            <a:off x="1071563" y="3873500"/>
            <a:ext cx="3500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200"/>
              <a:t>Indicadores de média e alta complexidade (IDSUS)</a:t>
            </a:r>
          </a:p>
        </p:txBody>
      </p:sp>
      <p:sp>
        <p:nvSpPr>
          <p:cNvPr id="15373" name="CaixaDeTexto 23"/>
          <p:cNvSpPr txBox="1">
            <a:spLocks noChangeArrowheads="1"/>
          </p:cNvSpPr>
          <p:nvPr/>
        </p:nvSpPr>
        <p:spPr bwMode="auto">
          <a:xfrm>
            <a:off x="1143000" y="5326063"/>
            <a:ext cx="3571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100"/>
              <a:t>Indicadores: vigilância/gestão</a:t>
            </a:r>
          </a:p>
          <a:p>
            <a:pPr eaLnBrk="1" hangingPunct="1"/>
            <a:r>
              <a:rPr lang="pt-BR" sz="2100"/>
              <a:t> /AB (incluindo IDSUS)</a:t>
            </a:r>
          </a:p>
        </p:txBody>
      </p:sp>
      <p:sp>
        <p:nvSpPr>
          <p:cNvPr id="25" name="Seta para baixo 24"/>
          <p:cNvSpPr/>
          <p:nvPr/>
        </p:nvSpPr>
        <p:spPr>
          <a:xfrm>
            <a:off x="1285875" y="3071813"/>
            <a:ext cx="214313" cy="500062"/>
          </a:xfrm>
          <a:prstGeom prst="downArrow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934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8" grpId="0">
        <p:bldAsOne/>
      </p:bldGraphic>
      <p:bldGraphic spid="22" grpId="0">
        <p:bldAsOne/>
      </p:bldGraphic>
      <p:bldP spid="15372" grpId="0"/>
      <p:bldP spid="15373" grpId="0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j0401036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6836" y="1052736"/>
            <a:ext cx="3857652" cy="308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8"/>
          <p:cNvSpPr/>
          <p:nvPr/>
        </p:nvSpPr>
        <p:spPr>
          <a:xfrm>
            <a:off x="179512" y="1196752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pt-BR" sz="2800" dirty="0">
                <a:latin typeface="+mn-lt"/>
                <a:cs typeface="Times New Roman" pitchFamily="18" charset="0"/>
              </a:rPr>
              <a:t>A </a:t>
            </a:r>
            <a:r>
              <a:rPr lang="pt-BR" sz="2800" b="1" dirty="0">
                <a:latin typeface="+mn-lt"/>
                <a:cs typeface="Times New Roman" pitchFamily="18" charset="0"/>
              </a:rPr>
              <a:t>articulação entre os gestores </a:t>
            </a:r>
            <a:r>
              <a:rPr lang="pt-BR" sz="2800" dirty="0">
                <a:latin typeface="+mn-lt"/>
                <a:cs typeface="Times New Roman" pitchFamily="18" charset="0"/>
              </a:rPr>
              <a:t>é determinante para que se alcancem os resultados desejados.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8625" y="4143375"/>
            <a:ext cx="8429625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pt-BR" sz="2600" dirty="0">
                <a:latin typeface="+mn-lt"/>
                <a:cs typeface="Times New Roman" pitchFamily="18" charset="0"/>
              </a:rPr>
              <a:t>O papel dos Prefeitos e </a:t>
            </a:r>
            <a:r>
              <a:rPr lang="pt-BR" sz="2600" dirty="0" smtClean="0">
                <a:latin typeface="+mn-lt"/>
                <a:cs typeface="Times New Roman" pitchFamily="18" charset="0"/>
              </a:rPr>
              <a:t>Prefeitas, bem </a:t>
            </a:r>
            <a:r>
              <a:rPr lang="pt-BR" sz="2600" dirty="0">
                <a:latin typeface="+mn-lt"/>
                <a:cs typeface="Times New Roman" pitchFamily="18" charset="0"/>
              </a:rPr>
              <a:t>como a </a:t>
            </a:r>
            <a:r>
              <a:rPr lang="pt-BR" sz="2600" i="1" u="sng" dirty="0">
                <a:latin typeface="+mn-lt"/>
                <a:cs typeface="Times New Roman" pitchFamily="18" charset="0"/>
              </a:rPr>
              <a:t>mobilização das equipes estaduais, municipais e do Ministério da Saúde </a:t>
            </a:r>
            <a:r>
              <a:rPr lang="pt-BR" sz="2600" dirty="0">
                <a:latin typeface="+mn-lt"/>
                <a:cs typeface="Times New Roman" pitchFamily="18" charset="0"/>
              </a:rPr>
              <a:t>, dos membros dos </a:t>
            </a:r>
            <a:r>
              <a:rPr lang="pt-BR" sz="2600" i="1" u="sng" dirty="0">
                <a:latin typeface="+mn-lt"/>
                <a:cs typeface="Times New Roman" pitchFamily="18" charset="0"/>
              </a:rPr>
              <a:t>Conselhos de Saúde</a:t>
            </a:r>
            <a:r>
              <a:rPr lang="pt-BR" sz="2600" i="1" dirty="0">
                <a:latin typeface="+mn-lt"/>
                <a:cs typeface="Times New Roman" pitchFamily="18" charset="0"/>
              </a:rPr>
              <a:t> </a:t>
            </a:r>
            <a:r>
              <a:rPr lang="pt-BR" sz="2600" dirty="0">
                <a:latin typeface="+mn-lt"/>
                <a:cs typeface="Times New Roman" pitchFamily="18" charset="0"/>
              </a:rPr>
              <a:t>e da </a:t>
            </a:r>
            <a:r>
              <a:rPr lang="pt-BR" sz="2600" i="1" u="sng" dirty="0">
                <a:latin typeface="+mn-lt"/>
                <a:cs typeface="Times New Roman" pitchFamily="18" charset="0"/>
              </a:rPr>
              <a:t>sociedade civil </a:t>
            </a:r>
            <a:r>
              <a:rPr lang="pt-BR" sz="2600" dirty="0">
                <a:latin typeface="+mn-lt"/>
                <a:cs typeface="Times New Roman" pitchFamily="18" charset="0"/>
              </a:rPr>
              <a:t>são fundamentais na implementação do processo de </a:t>
            </a:r>
            <a:r>
              <a:rPr lang="pt-BR" sz="2600" b="1" dirty="0" smtClean="0">
                <a:latin typeface="+mn-lt"/>
                <a:cs typeface="Times New Roman" pitchFamily="18" charset="0"/>
              </a:rPr>
              <a:t>GOVERNANÇA REGIONAL – REDES - ACESSO</a:t>
            </a:r>
            <a:r>
              <a:rPr lang="pt-BR" sz="2600" dirty="0" smtClean="0">
                <a:latin typeface="+mn-lt"/>
                <a:cs typeface="Times New Roman" pitchFamily="18" charset="0"/>
              </a:rPr>
              <a:t>.</a:t>
            </a:r>
            <a:endParaRPr lang="pt-BR" sz="26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336649"/>
            <a:ext cx="9144000" cy="500063"/>
          </a:xfrm>
          <a:prstGeom prst="rect">
            <a:avLst/>
          </a:prstGeom>
          <a:solidFill>
            <a:srgbClr val="1E8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es-AR" sz="3200" b="1" dirty="0" smtClean="0">
                <a:solidFill>
                  <a:prstClr val="white"/>
                </a:solidFill>
                <a:ea typeface="Calibri" pitchFamily="34" charset="0"/>
              </a:rPr>
              <a:t>IMPLEMENTAÇÃO DO DECRETO 7.508/11</a:t>
            </a:r>
            <a:endParaRPr lang="pt-BR" sz="3200" b="1" dirty="0">
              <a:solidFill>
                <a:prstClr val="white"/>
              </a:solidFill>
              <a:ea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024744" cy="720080"/>
          </a:xfrm>
        </p:spPr>
        <p:txBody>
          <a:bodyPr/>
          <a:lstStyle/>
          <a:p>
            <a:r>
              <a:rPr lang="en-US" dirty="0" err="1" smtClean="0"/>
              <a:t>Desafios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Financiamento</a:t>
            </a:r>
            <a:r>
              <a:rPr lang="en-US" b="1" dirty="0" smtClean="0"/>
              <a:t> das RAS </a:t>
            </a:r>
            <a:r>
              <a:rPr lang="en-US" b="1" dirty="0" err="1" smtClean="0"/>
              <a:t>pelos</a:t>
            </a:r>
            <a:r>
              <a:rPr lang="en-US" b="1" dirty="0" smtClean="0"/>
              <a:t> </a:t>
            </a:r>
            <a:r>
              <a:rPr lang="en-US" b="1" dirty="0" err="1" smtClean="0"/>
              <a:t>entes</a:t>
            </a:r>
            <a:r>
              <a:rPr lang="en-US" b="1" dirty="0" smtClean="0"/>
              <a:t>;</a:t>
            </a:r>
          </a:p>
          <a:p>
            <a:r>
              <a:rPr lang="en-US" b="1" dirty="0" err="1" smtClean="0"/>
              <a:t>Garantir</a:t>
            </a:r>
            <a:r>
              <a:rPr lang="en-US" b="1" dirty="0" smtClean="0"/>
              <a:t> a </a:t>
            </a:r>
            <a:r>
              <a:rPr lang="en-US" b="1" dirty="0" err="1" smtClean="0"/>
              <a:t>governança</a:t>
            </a:r>
            <a:r>
              <a:rPr lang="en-US" b="1" dirty="0" smtClean="0"/>
              <a:t> regional das RAS;</a:t>
            </a:r>
          </a:p>
          <a:p>
            <a:r>
              <a:rPr lang="en-US" b="1" dirty="0" err="1" smtClean="0"/>
              <a:t>Garantir</a:t>
            </a:r>
            <a:r>
              <a:rPr lang="en-US" b="1" dirty="0" smtClean="0"/>
              <a:t> a </a:t>
            </a:r>
            <a:r>
              <a:rPr lang="en-US" b="1" dirty="0" err="1" smtClean="0"/>
              <a:t>sustentabilidade</a:t>
            </a:r>
            <a:r>
              <a:rPr lang="en-US" b="1" dirty="0" smtClean="0"/>
              <a:t> das </a:t>
            </a:r>
            <a:r>
              <a:rPr lang="en-US" b="1" dirty="0" err="1" smtClean="0"/>
              <a:t>Redes</a:t>
            </a:r>
            <a:r>
              <a:rPr lang="en-US" b="1" dirty="0" smtClean="0"/>
              <a:t>;</a:t>
            </a:r>
          </a:p>
          <a:p>
            <a:r>
              <a:rPr lang="en-US" b="1" dirty="0" err="1" smtClean="0"/>
              <a:t>Garantir</a:t>
            </a:r>
            <a:r>
              <a:rPr lang="en-US" b="1" dirty="0" smtClean="0"/>
              <a:t> o </a:t>
            </a:r>
            <a:r>
              <a:rPr lang="en-US" b="1" dirty="0" err="1" smtClean="0"/>
              <a:t>financiamento</a:t>
            </a:r>
            <a:r>
              <a:rPr lang="en-US" b="1" dirty="0" smtClean="0"/>
              <a:t> das </a:t>
            </a:r>
            <a:r>
              <a:rPr lang="en-US" b="1" dirty="0" err="1" smtClean="0"/>
              <a:t>ações</a:t>
            </a:r>
            <a:r>
              <a:rPr lang="en-US" b="1" dirty="0" smtClean="0"/>
              <a:t> e </a:t>
            </a:r>
            <a:r>
              <a:rPr lang="en-US" b="1" dirty="0" err="1" smtClean="0"/>
              <a:t>serviços</a:t>
            </a:r>
            <a:r>
              <a:rPr lang="en-US" b="1" dirty="0" smtClean="0"/>
              <a:t> </a:t>
            </a:r>
            <a:r>
              <a:rPr lang="en-US" b="1" dirty="0" err="1" smtClean="0"/>
              <a:t>fora</a:t>
            </a:r>
            <a:r>
              <a:rPr lang="en-US" b="1" dirty="0" smtClean="0"/>
              <a:t> das </a:t>
            </a:r>
            <a:r>
              <a:rPr lang="en-US" b="1" dirty="0" err="1" smtClean="0"/>
              <a:t>Redes</a:t>
            </a:r>
            <a:r>
              <a:rPr lang="en-US" b="1" dirty="0"/>
              <a:t>;</a:t>
            </a:r>
            <a:endParaRPr lang="en-US" b="1" dirty="0" smtClean="0"/>
          </a:p>
          <a:p>
            <a:r>
              <a:rPr lang="en-US" b="1" dirty="0" err="1" smtClean="0"/>
              <a:t>Participação</a:t>
            </a:r>
            <a:r>
              <a:rPr lang="en-US" b="1" dirty="0" smtClean="0"/>
              <a:t> popular </a:t>
            </a:r>
            <a:r>
              <a:rPr lang="en-US" b="1" dirty="0" err="1" smtClean="0"/>
              <a:t>efetiva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utilização</a:t>
            </a:r>
            <a:r>
              <a:rPr lang="en-US" b="1" dirty="0" smtClean="0"/>
              <a:t> e </a:t>
            </a:r>
            <a:r>
              <a:rPr lang="en-US" b="1" dirty="0" err="1" smtClean="0"/>
              <a:t>controle</a:t>
            </a:r>
            <a:r>
              <a:rPr lang="en-US" b="1" dirty="0" smtClean="0"/>
              <a:t> das </a:t>
            </a:r>
            <a:r>
              <a:rPr lang="en-US" b="1" dirty="0" err="1" smtClean="0"/>
              <a:t>ações</a:t>
            </a:r>
            <a:r>
              <a:rPr lang="en-US" b="1" dirty="0" smtClean="0"/>
              <a:t> e </a:t>
            </a:r>
            <a:r>
              <a:rPr lang="en-US" b="1" dirty="0" err="1" smtClean="0"/>
              <a:t>serviços</a:t>
            </a:r>
            <a:r>
              <a:rPr lang="en-US" b="1" dirty="0" smtClean="0"/>
              <a:t> de </a:t>
            </a:r>
            <a:r>
              <a:rPr lang="en-US" b="1" dirty="0" err="1" smtClean="0"/>
              <a:t>saúde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Co-</a:t>
            </a:r>
            <a:r>
              <a:rPr lang="en-US" b="1" dirty="0" err="1" smtClean="0"/>
              <a:t>responsabilização</a:t>
            </a:r>
            <a:r>
              <a:rPr lang="en-US" b="1" dirty="0" smtClean="0"/>
              <a:t> </a:t>
            </a:r>
            <a:r>
              <a:rPr lang="en-US" b="1" dirty="0" err="1" smtClean="0"/>
              <a:t>pelo</a:t>
            </a:r>
            <a:r>
              <a:rPr lang="en-US" b="1" dirty="0" smtClean="0"/>
              <a:t> </a:t>
            </a:r>
            <a:r>
              <a:rPr lang="en-US" b="1" dirty="0" err="1" smtClean="0"/>
              <a:t>cuidado</a:t>
            </a:r>
            <a:r>
              <a:rPr lang="en-US" b="1" dirty="0" smtClean="0"/>
              <a:t> </a:t>
            </a:r>
            <a:r>
              <a:rPr lang="en-US" b="1" dirty="0" err="1" smtClean="0"/>
              <a:t>à</a:t>
            </a:r>
            <a:r>
              <a:rPr lang="en-US" b="1" dirty="0" smtClean="0"/>
              <a:t> </a:t>
            </a:r>
            <a:r>
              <a:rPr lang="en-US" b="1" dirty="0" err="1" smtClean="0"/>
              <a:t>saúde</a:t>
            </a:r>
            <a:r>
              <a:rPr lang="en-US" b="1" dirty="0" smtClean="0"/>
              <a:t> (</a:t>
            </a:r>
            <a:r>
              <a:rPr lang="en-US" b="1" dirty="0" err="1" smtClean="0"/>
              <a:t>população</a:t>
            </a:r>
            <a:r>
              <a:rPr lang="en-US" b="1" dirty="0" smtClean="0"/>
              <a:t> e </a:t>
            </a:r>
            <a:r>
              <a:rPr lang="en-US" b="1" dirty="0" err="1" smtClean="0"/>
              <a:t>governos</a:t>
            </a:r>
            <a:r>
              <a:rPr lang="en-US" b="1" dirty="0" smtClean="0"/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53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46315"/>
              </p:ext>
            </p:extLst>
          </p:nvPr>
        </p:nvGraphicFramePr>
        <p:xfrm>
          <a:off x="179513" y="1052736"/>
          <a:ext cx="8748465" cy="3175498"/>
        </p:xfrm>
        <a:graphic>
          <a:graphicData uri="http://schemas.openxmlformats.org/drawingml/2006/table">
            <a:tbl>
              <a:tblPr/>
              <a:tblGrid>
                <a:gridCol w="1320653"/>
                <a:gridCol w="714380"/>
                <a:gridCol w="642942"/>
                <a:gridCol w="714380"/>
                <a:gridCol w="571504"/>
                <a:gridCol w="642942"/>
                <a:gridCol w="642942"/>
                <a:gridCol w="2167434"/>
                <a:gridCol w="1331288"/>
              </a:tblGrid>
              <a:tr h="11958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CONSTITUIÇÃO FEDERAL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Lei 8.080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/>
                      </a:r>
                      <a:b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Lei 8.142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Institui a CIT</a:t>
                      </a:r>
                    </a:p>
                    <a:p>
                      <a:pPr algn="ctr" fontAlgn="ctr"/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Institui a CIB</a:t>
                      </a:r>
                    </a:p>
                    <a:p>
                      <a:pPr algn="ctr" fontAlgn="ctr"/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Institui o CGR</a:t>
                      </a:r>
                    </a:p>
                    <a:p>
                      <a:pPr algn="ctr" fontAlgn="ctr"/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Lei 12.401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Lei 12.466 (CIT, CIB, CONASS, CONASEMS e COSEMS) </a:t>
                      </a:r>
                    </a:p>
                    <a:p>
                      <a:pPr algn="ctr" fontAlgn="ctr"/>
                      <a:r>
                        <a:rPr lang="pt-BR" sz="2500" b="1" i="0" u="sng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DECRETO 7.508</a:t>
                      </a:r>
                      <a:r>
                        <a:rPr lang="pt-BR" sz="2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Decreto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7.646</a:t>
                      </a: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(CONITEC)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LC 141</a:t>
                      </a: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Decreto 7.827  (LC 141,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SIOPS)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1988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1991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1993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1996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2012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25944"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NOB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NOB</a:t>
                      </a: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NOB</a:t>
                      </a:r>
                    </a:p>
                  </a:txBody>
                  <a:tcPr marL="5379" marR="5379" marT="53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NOAS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PACTO PELA SAÚDE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RESOLUÇÕES TRIPARTITE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RESOLUÇÕES TRIPARTITE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251520" y="41490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400" b="1" dirty="0"/>
              <a:t>CF/88 (Art. </a:t>
            </a:r>
            <a:r>
              <a:rPr lang="pt-BR" sz="2400" b="1" dirty="0" smtClean="0"/>
              <a:t>196) – A saúde é direito de todos e DEVER do ESTADO </a:t>
            </a:r>
            <a:r>
              <a:rPr lang="pt-BR" sz="2400" dirty="0" smtClean="0"/>
              <a:t>(...).</a:t>
            </a:r>
          </a:p>
          <a:p>
            <a:endParaRPr lang="pt-BR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b="1" dirty="0" smtClean="0"/>
              <a:t>CF/88 (Art</a:t>
            </a:r>
            <a:r>
              <a:rPr lang="pt-BR" sz="2400" b="1" dirty="0"/>
              <a:t>. </a:t>
            </a:r>
            <a:r>
              <a:rPr lang="pt-BR" sz="2400" b="1" dirty="0" smtClean="0"/>
              <a:t>198) </a:t>
            </a:r>
            <a:r>
              <a:rPr lang="pt-BR" sz="2400" dirty="0" smtClean="0"/>
              <a:t>- </a:t>
            </a:r>
            <a:r>
              <a:rPr lang="pt-BR" sz="2400" dirty="0"/>
              <a:t>As </a:t>
            </a:r>
            <a:r>
              <a:rPr lang="pt-BR" sz="2400" b="1" dirty="0"/>
              <a:t>ações e serviços públicos de saúde </a:t>
            </a:r>
            <a:r>
              <a:rPr lang="pt-BR" sz="2400" dirty="0"/>
              <a:t>integram uma </a:t>
            </a:r>
            <a:r>
              <a:rPr lang="pt-BR" sz="2400" b="1" dirty="0" smtClean="0"/>
              <a:t>REDE REGIONALIZADA </a:t>
            </a:r>
            <a:r>
              <a:rPr lang="pt-BR" sz="2400" dirty="0"/>
              <a:t>e hierarquizada e </a:t>
            </a:r>
            <a:r>
              <a:rPr lang="pt-BR" sz="2400" b="1" dirty="0"/>
              <a:t>constituem um SISTEMA </a:t>
            </a:r>
            <a:r>
              <a:rPr lang="pt-BR" sz="2400" b="1" dirty="0" smtClean="0"/>
              <a:t>ÚNICO (...).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" y="357166"/>
            <a:ext cx="9144000" cy="432048"/>
          </a:xfrm>
          <a:prstGeom prst="rect">
            <a:avLst/>
          </a:prstGeom>
          <a:solidFill>
            <a:srgbClr val="1E8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+mj-lt"/>
                <a:ea typeface="Calibri" pitchFamily="34" charset="0"/>
              </a:rPr>
              <a:t>BASE LEGAL DO SUS</a:t>
            </a:r>
            <a:endParaRPr lang="pt-BR" sz="3200" b="1" dirty="0">
              <a:solidFill>
                <a:schemeClr val="bg1"/>
              </a:solidFill>
              <a:latin typeface="+mj-lt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8497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21128715"/>
              </p:ext>
            </p:extLst>
          </p:nvPr>
        </p:nvGraphicFramePr>
        <p:xfrm>
          <a:off x="212502" y="1124744"/>
          <a:ext cx="8496300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latin typeface="+mn-lt"/>
              </a:rPr>
              <a:t>Desafios </a:t>
            </a:r>
            <a:r>
              <a:rPr lang="pt-BR" sz="3600" b="1" dirty="0" smtClean="0">
                <a:latin typeface="+mn-lt"/>
              </a:rPr>
              <a:t>Atuais na Gestão da Saúde</a:t>
            </a:r>
            <a:endParaRPr lang="pt-BR" sz="3600" dirty="0">
              <a:latin typeface="+mn-lt"/>
            </a:endParaRPr>
          </a:p>
        </p:txBody>
      </p:sp>
      <p:sp>
        <p:nvSpPr>
          <p:cNvPr id="6" name="Seta para a direita 5"/>
          <p:cNvSpPr/>
          <p:nvPr/>
        </p:nvSpPr>
        <p:spPr>
          <a:xfrm rot="10800000">
            <a:off x="2509289" y="3377745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-27384"/>
            <a:ext cx="9144000" cy="500063"/>
          </a:xfrm>
          <a:prstGeom prst="rect">
            <a:avLst/>
          </a:prstGeom>
          <a:solidFill>
            <a:srgbClr val="1E8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es-AR" sz="3200" b="1" dirty="0" smtClean="0">
                <a:solidFill>
                  <a:prstClr val="white"/>
                </a:solidFill>
                <a:ea typeface="Calibri" pitchFamily="34" charset="0"/>
              </a:rPr>
              <a:t>INSTRUMENTOS DE GESTÃO</a:t>
            </a:r>
            <a:endParaRPr lang="pt-BR" sz="3200" b="1" dirty="0">
              <a:solidFill>
                <a:prstClr val="white"/>
              </a:solidFill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40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26640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Decreto nº 7.508, de 28 de junho de 2011.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16" y="1124744"/>
            <a:ext cx="79377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5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900864"/>
              </p:ext>
            </p:extLst>
          </p:nvPr>
        </p:nvGraphicFramePr>
        <p:xfrm>
          <a:off x="179512" y="1340768"/>
          <a:ext cx="87849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C13C6-6DF5-4B1F-832F-1F49E962DF32}" type="datetime1">
              <a:rPr lang="pt-BR" smtClean="0"/>
              <a:pPr>
                <a:defRPr/>
              </a:pPr>
              <a:t>07/08/2014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C297A-8684-401F-B775-9F44D4787AAC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404664"/>
            <a:ext cx="9144000" cy="452568"/>
          </a:xfrm>
          <a:prstGeom prst="rect">
            <a:avLst/>
          </a:prstGeom>
          <a:solidFill>
            <a:srgbClr val="1E8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+mj-lt"/>
                <a:ea typeface="Calibri" pitchFamily="34" charset="0"/>
              </a:rPr>
              <a:t>AS POTENCIALIDADES DOS DISPOSITIVOS DO DECRETO 7.508/2011 </a:t>
            </a:r>
            <a:endParaRPr lang="pt-BR" sz="2000" b="1" dirty="0">
              <a:solidFill>
                <a:schemeClr val="bg1"/>
              </a:solidFill>
              <a:latin typeface="+mj-lt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358612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C13C6-6DF5-4B1F-832F-1F49E962DF32}" type="datetime1">
              <a:rPr lang="pt-BR" smtClean="0"/>
              <a:pPr>
                <a:defRPr/>
              </a:pPr>
              <a:t>07/08/2014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C297A-8684-401F-B775-9F44D4787AAC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1E8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Calibri" pitchFamily="34" charset="0"/>
              </a:rPr>
              <a:t>AS POTENCIALIDADES DOS DISPOSITIVOS DO DECRETO 7.508/2011 </a:t>
            </a:r>
            <a:endParaRPr lang="pt-BR" sz="2400" b="1" dirty="0">
              <a:solidFill>
                <a:schemeClr val="bg1"/>
              </a:solidFill>
              <a:latin typeface="+mj-lt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27384"/>
            <a:ext cx="9144000" cy="500063"/>
          </a:xfrm>
          <a:prstGeom prst="rect">
            <a:avLst/>
          </a:prstGeom>
          <a:solidFill>
            <a:srgbClr val="1E8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es-AR" sz="3200" b="1" dirty="0" smtClean="0">
                <a:solidFill>
                  <a:prstClr val="white"/>
                </a:solidFill>
                <a:ea typeface="Calibri" pitchFamily="34" charset="0"/>
              </a:rPr>
              <a:t>COAP</a:t>
            </a:r>
            <a:endParaRPr lang="pt-BR" sz="3200" b="1" dirty="0">
              <a:solidFill>
                <a:prstClr val="white"/>
              </a:solidFill>
              <a:ea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20608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1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b="1" dirty="0" smtClean="0"/>
              <a:t>399 municípios do PR </a:t>
            </a:r>
            <a:r>
              <a:rPr lang="pt-BR" sz="2800" b="1" dirty="0"/>
              <a:t> </a:t>
            </a:r>
            <a:endParaRPr lang="pt-BR" sz="2400" dirty="0"/>
          </a:p>
        </p:txBody>
      </p:sp>
      <p:sp>
        <p:nvSpPr>
          <p:cNvPr id="9" name="Retângulo 2"/>
          <p:cNvSpPr/>
          <p:nvPr/>
        </p:nvSpPr>
        <p:spPr>
          <a:xfrm>
            <a:off x="467544" y="3284984"/>
            <a:ext cx="8212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/>
              <a:t>Distribuídos em 22 Regiões de Saúde</a:t>
            </a:r>
            <a:endParaRPr lang="pt-BR" sz="3000" b="1" dirty="0"/>
          </a:p>
        </p:txBody>
      </p:sp>
      <p:sp>
        <p:nvSpPr>
          <p:cNvPr id="10" name="Retângulo 1"/>
          <p:cNvSpPr/>
          <p:nvPr/>
        </p:nvSpPr>
        <p:spPr>
          <a:xfrm>
            <a:off x="539552" y="105273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pt-BR" sz="2800" b="1" dirty="0" smtClean="0"/>
              <a:t>REGIONALIZAÇÃO: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964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620688"/>
            <a:ext cx="9396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dirty="0" smtClean="0"/>
              <a:t>RESPONSABILIDADE MUNICIPAL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628801"/>
            <a:ext cx="792088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pt-BR" sz="2800" b="1" dirty="0"/>
              <a:t>Papel solidário na organização das Redes de Atenção à </a:t>
            </a:r>
            <a:r>
              <a:rPr lang="pt-BR" sz="2800" b="1" dirty="0" smtClean="0"/>
              <a:t>Saúde;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1" dirty="0" smtClean="0"/>
              <a:t>Efetivar a governança das Redes de Atenção à saúde;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1" dirty="0" smtClean="0"/>
              <a:t>Articulação com os órgãos de controle social na produção social da saúde;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1" dirty="0" smtClean="0"/>
              <a:t>Apoiar a estruturação e capacitação dos conselhos </a:t>
            </a:r>
            <a:r>
              <a:rPr lang="pt-BR" sz="2800" b="1" smtClean="0"/>
              <a:t>de saúde</a:t>
            </a:r>
            <a:endParaRPr lang="pt-BR" sz="2800" b="1" dirty="0" smtClean="0"/>
          </a:p>
          <a:p>
            <a:pPr marL="457200" indent="-457200">
              <a:buFont typeface="Wingdings" charset="2"/>
              <a:buChar char="ü"/>
            </a:pPr>
            <a:endParaRPr lang="pt-BR" sz="2800" b="1" dirty="0" smtClean="0"/>
          </a:p>
          <a:p>
            <a:pPr marL="457200" indent="-457200">
              <a:buFont typeface="Wingdings" charset="2"/>
              <a:buChar char="ü"/>
            </a:pPr>
            <a:endParaRPr lang="pt-BR" sz="2800" b="1" dirty="0" smtClean="0"/>
          </a:p>
          <a:p>
            <a:pPr marL="457200" indent="-457200">
              <a:buFont typeface="Wingdings" charset="2"/>
              <a:buChar char="ü"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2128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2135</TotalTime>
  <Words>1276</Words>
  <Application>Microsoft Office PowerPoint</Application>
  <PresentationFormat>Apresentação na tela (4:3)</PresentationFormat>
  <Paragraphs>216</Paragraphs>
  <Slides>23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Austin</vt:lpstr>
      <vt:lpstr>Apresentação do PowerPoint</vt:lpstr>
      <vt:lpstr>Apresentação do PowerPoint</vt:lpstr>
      <vt:lpstr>Apresentação do PowerPoint</vt:lpstr>
      <vt:lpstr>Apresentação do PowerPoint</vt:lpstr>
      <vt:lpstr>Decreto nº 7.508, de 28 de junho de 2011.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REDES DE ATENÇÃO À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</vt:lpstr>
      <vt:lpstr>Apresentação do PowerPoint</vt:lpstr>
      <vt:lpstr>Apresentação do PowerPoint</vt:lpstr>
      <vt:lpstr>Apresentação do PowerPoint</vt:lpstr>
      <vt:lpstr>Apresentação do PowerPoint</vt:lpstr>
      <vt:lpstr>Desafios: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datasus</dc:creator>
  <cp:lastModifiedBy>Conselho</cp:lastModifiedBy>
  <cp:revision>209</cp:revision>
  <dcterms:created xsi:type="dcterms:W3CDTF">2012-03-27T19:31:22Z</dcterms:created>
  <dcterms:modified xsi:type="dcterms:W3CDTF">2014-08-07T12:27:21Z</dcterms:modified>
</cp:coreProperties>
</file>