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320" r:id="rId3"/>
    <p:sldId id="265" r:id="rId4"/>
    <p:sldId id="267" r:id="rId5"/>
    <p:sldId id="285" r:id="rId6"/>
    <p:sldId id="287" r:id="rId7"/>
    <p:sldId id="289" r:id="rId8"/>
    <p:sldId id="303" r:id="rId9"/>
    <p:sldId id="284" r:id="rId10"/>
    <p:sldId id="278" r:id="rId11"/>
    <p:sldId id="268" r:id="rId12"/>
    <p:sldId id="271" r:id="rId13"/>
    <p:sldId id="312" r:id="rId14"/>
    <p:sldId id="281" r:id="rId15"/>
    <p:sldId id="314" r:id="rId16"/>
    <p:sldId id="317" r:id="rId17"/>
    <p:sldId id="318" r:id="rId18"/>
    <p:sldId id="319" r:id="rId19"/>
    <p:sldId id="283" r:id="rId20"/>
  </p:sldIdLst>
  <p:sldSz cx="9144000" cy="6858000" type="screen4x3"/>
  <p:notesSz cx="6854825" cy="97139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E5F6"/>
    <a:srgbClr val="FFC5EC"/>
    <a:srgbClr val="FF0066"/>
    <a:srgbClr val="FF66CC"/>
    <a:srgbClr val="FF3300"/>
    <a:srgbClr val="FFF7FF"/>
    <a:srgbClr val="FFE7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389" autoAdjust="0"/>
    <p:restoredTop sz="94716" autoAdjust="0"/>
  </p:normalViewPr>
  <p:slideViewPr>
    <p:cSldViewPr>
      <p:cViewPr>
        <p:scale>
          <a:sx n="100" d="100"/>
          <a:sy n="100" d="100"/>
        </p:scale>
        <p:origin x="252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pt-BR"/>
              <a:t>PROGRAMA ESTADUAL DE VIGILÂNCIA DA QUALIDADE DOS SERVIÇOS DE MAMOGRAFIA - PEVQSM – PR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021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021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E851B4-D36A-4ABC-A6E6-60D4FF2563C6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pt-BR"/>
              <a:t>PROGRAMA ESTADUAL DE VIGILÂNCIA DA QUALIDADE DOS SERVIÇOS DE MAMOGRAFIA - PEVQSM – PR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1065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3225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F2E053-86BA-4EEF-BED8-D38C5D3E414C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21047-F097-45B4-AC00-2B3A862795A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AC6E5-2969-4B83-A5D2-CA6B76FFA29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105E0-ECC4-43E9-964B-D23785DFF43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72D7C2-87F1-47EB-A2BD-8B7B2305092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AE711F-E146-4113-B30D-466E9E98AA1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E20AF-104E-4961-A28E-EABEEBC60AD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D082B-3051-4EDC-A88B-68169F34570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B483A-3C21-4CEB-840F-FE3D8FDA02D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4A7BD-E481-48D5-B485-43765B3C9C3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F531F-B7CB-455C-8258-2E866CA21CB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75CCC-44F2-48B6-AE1C-38AB9671D21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1DCB5-F5CA-429D-9996-2C49EC36195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ABAB7-194A-43CF-B46B-610C2E2D921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80D18B-11D7-4C1C-A231-3002926A3232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ocumento_do_Microsoft_Office_Word_97_-_20032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48800" y="-1981200"/>
            <a:ext cx="7620000" cy="5124450"/>
          </a:xfrm>
        </p:spPr>
        <p:txBody>
          <a:bodyPr/>
          <a:lstStyle/>
          <a:p>
            <a:r>
              <a:rPr lang="pt-BR" b="1" i="1">
                <a:latin typeface="Arial" charset="0"/>
                <a:cs typeface="Times New Roman" pitchFamily="18" charset="0"/>
              </a:rPr>
              <a:t/>
            </a:r>
            <a:br>
              <a:rPr lang="pt-BR" b="1" i="1">
                <a:latin typeface="Arial" charset="0"/>
                <a:cs typeface="Times New Roman" pitchFamily="18" charset="0"/>
              </a:rPr>
            </a:br>
            <a:r>
              <a:rPr lang="pt-BR" b="1" i="1">
                <a:latin typeface="Arial" charset="0"/>
                <a:cs typeface="Times New Roman" pitchFamily="18" charset="0"/>
              </a:rPr>
              <a:t/>
            </a:r>
            <a:br>
              <a:rPr lang="pt-BR" b="1" i="1">
                <a:latin typeface="Arial" charset="0"/>
                <a:cs typeface="Times New Roman" pitchFamily="18" charset="0"/>
              </a:rPr>
            </a:br>
            <a:r>
              <a:rPr lang="pt-BR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b="1" i="1">
                <a:latin typeface="Arial" charset="0"/>
                <a:cs typeface="Times New Roman" pitchFamily="18" charset="0"/>
              </a:rPr>
              <a:t> </a:t>
            </a:r>
            <a:r>
              <a:rPr lang="pt-BR">
                <a:cs typeface="Times New Roman" pitchFamily="18" charset="0"/>
              </a:rPr>
              <a:t/>
            </a:r>
            <a:br>
              <a:rPr lang="pt-BR">
                <a:cs typeface="Times New Roman" pitchFamily="18" charset="0"/>
              </a:rPr>
            </a:br>
            <a:endParaRPr lang="pt-BR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573463"/>
            <a:ext cx="7777162" cy="2303462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pt-BR" sz="2800" b="1" i="1">
                <a:solidFill>
                  <a:srgbClr val="FF0066"/>
                </a:solidFill>
                <a:latin typeface="Lucida Sans Unicode" pitchFamily="34" charset="0"/>
              </a:rPr>
              <a:t>Programa Estadual de </a:t>
            </a:r>
          </a:p>
          <a:p>
            <a:pPr algn="r">
              <a:lnSpc>
                <a:spcPct val="80000"/>
              </a:lnSpc>
            </a:pPr>
            <a:r>
              <a:rPr lang="pt-BR" sz="2800" b="1" i="1">
                <a:solidFill>
                  <a:srgbClr val="FF0066"/>
                </a:solidFill>
                <a:latin typeface="Lucida Sans Unicode" pitchFamily="34" charset="0"/>
              </a:rPr>
              <a:t>Vigilância da Qualidade dos </a:t>
            </a:r>
          </a:p>
          <a:p>
            <a:pPr algn="r">
              <a:lnSpc>
                <a:spcPct val="80000"/>
              </a:lnSpc>
            </a:pPr>
            <a:r>
              <a:rPr lang="pt-BR" sz="2800" b="1" i="1">
                <a:solidFill>
                  <a:srgbClr val="FF0066"/>
                </a:solidFill>
                <a:latin typeface="Lucida Sans Unicode" pitchFamily="34" charset="0"/>
              </a:rPr>
              <a:t>Serviços de Mamografia – Paraná</a:t>
            </a:r>
          </a:p>
          <a:p>
            <a:pPr algn="r">
              <a:lnSpc>
                <a:spcPct val="80000"/>
              </a:lnSpc>
            </a:pPr>
            <a:endParaRPr lang="pt-BR" sz="2800" b="1" i="1">
              <a:solidFill>
                <a:srgbClr val="FF0066"/>
              </a:solidFill>
              <a:latin typeface="Lucida Sans Unicode" pitchFamily="34" charset="0"/>
            </a:endParaRPr>
          </a:p>
          <a:p>
            <a:pPr algn="r">
              <a:lnSpc>
                <a:spcPct val="80000"/>
              </a:lnSpc>
            </a:pPr>
            <a:r>
              <a:rPr lang="pt-BR" sz="2800" b="1" i="1">
                <a:solidFill>
                  <a:srgbClr val="FF0066"/>
                </a:solidFill>
                <a:latin typeface="Lucida Sans Unicode" pitchFamily="34" charset="0"/>
              </a:rPr>
              <a:t>- 2012 -</a:t>
            </a:r>
            <a:endParaRPr lang="pt-BR" sz="1600" b="1" i="1">
              <a:solidFill>
                <a:srgbClr val="FF0066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671888" y="1052513"/>
            <a:ext cx="54721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60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PEVQSM – PR</a:t>
            </a:r>
            <a:endParaRPr lang="pt-BR" sz="6000">
              <a:solidFill>
                <a:srgbClr val="FF0066"/>
              </a:solidFill>
            </a:endParaRPr>
          </a:p>
        </p:txBody>
      </p:sp>
      <p:pic>
        <p:nvPicPr>
          <p:cNvPr id="4404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856359">
            <a:off x="395288" y="2565400"/>
            <a:ext cx="3743325" cy="159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28600" y="17526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2200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  <a:endParaRPr lang="pt-BR" sz="220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endParaRPr lang="pt-BR" sz="2200">
              <a:solidFill>
                <a:srgbClr val="000000"/>
              </a:solidFill>
            </a:endParaRPr>
          </a:p>
        </p:txBody>
      </p:sp>
      <p:pic>
        <p:nvPicPr>
          <p:cNvPr id="65540" name="Picture 4" descr="MAPA MUNICIPIOS CONSORCIADOS - 27-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858963"/>
            <a:ext cx="8243887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57200" y="1268413"/>
            <a:ext cx="86868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pt-BR" sz="1200" b="1"/>
              <a:t>MUNICÍPIOS – POPULAÇÃO ABRANGIDA PELOS CONSÓRCIOS COM RELAÇÃO A MAMOGRAFIAS</a:t>
            </a:r>
            <a:endParaRPr lang="pt-BR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333375"/>
            <a:ext cx="50768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PEVQSM – PR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Programa Estadual de Vigilância da Qualidade dos 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Serviços de Mamografia - Paraná</a:t>
            </a:r>
            <a:r>
              <a:rPr lang="pt-BR" sz="1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539750" y="1557338"/>
            <a:ext cx="836771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pPr indent="539750"/>
            <a:r>
              <a:rPr lang="pt-BR" sz="1800" b="1">
                <a:solidFill>
                  <a:srgbClr val="000000"/>
                </a:solidFill>
                <a:latin typeface="Arial" charset="0"/>
                <a:cs typeface="Arial" charset="0"/>
              </a:rPr>
              <a:t>CONSIDERANDO QUE A MAMOGRAFIA: </a:t>
            </a:r>
          </a:p>
          <a:p>
            <a:pPr indent="539750"/>
            <a:r>
              <a:rPr lang="pt-BR" sz="1800" b="1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</a:p>
          <a:p>
            <a:pPr indent="539750" algn="just" eaLnBrk="0" hangingPunct="0">
              <a:buFontTx/>
              <a:buChar char="•"/>
            </a:pPr>
            <a:r>
              <a:rPr lang="pt-BR" sz="1800">
                <a:solidFill>
                  <a:srgbClr val="000000"/>
                </a:solidFill>
                <a:latin typeface="Arial" charset="0"/>
                <a:cs typeface="Arial" charset="0"/>
              </a:rPr>
              <a:t>Exame de alta sensibilidade  -  46% a 88% -  </a:t>
            </a:r>
            <a:r>
              <a:rPr lang="pt-BR" sz="1800" b="1">
                <a:solidFill>
                  <a:srgbClr val="000000"/>
                </a:solidFill>
                <a:latin typeface="Arial" charset="0"/>
                <a:cs typeface="Arial" charset="0"/>
              </a:rPr>
              <a:t>quando existe qualidade </a:t>
            </a:r>
          </a:p>
          <a:p>
            <a:pPr indent="539750" algn="just" eaLnBrk="0" hangingPunct="0"/>
            <a:r>
              <a:rPr lang="pt-BR" sz="1800" b="1">
                <a:solidFill>
                  <a:srgbClr val="000000"/>
                </a:solidFill>
                <a:latin typeface="Arial" charset="0"/>
                <a:cs typeface="Arial" charset="0"/>
              </a:rPr>
              <a:t>dependendo: tamanho/localização da lesão, densidade da mama, qualidade dos recursos técnicos e habilidade de interpretação do radiologista</a:t>
            </a:r>
            <a:r>
              <a:rPr lang="pt-BR" sz="180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</a:p>
          <a:p>
            <a:pPr indent="539750" algn="just" eaLnBrk="0" hangingPunct="0"/>
            <a:endParaRPr lang="pt-BR" sz="1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indent="539750" algn="ctr" eaLnBrk="0" hangingPunct="0">
              <a:buFontTx/>
              <a:buChar char="•"/>
            </a:pPr>
            <a:r>
              <a:rPr lang="pt-BR" sz="1800" b="1">
                <a:solidFill>
                  <a:srgbClr val="FF0066"/>
                </a:solidFill>
                <a:latin typeface="Arial" charset="0"/>
                <a:cs typeface="Arial" charset="0"/>
              </a:rPr>
              <a:t>Para detecção precoce  - mamografia deve ser capaz de mostrar </a:t>
            </a:r>
          </a:p>
          <a:p>
            <a:pPr indent="539750" algn="ctr" eaLnBrk="0" hangingPunct="0"/>
            <a:r>
              <a:rPr lang="pt-BR" sz="1800" b="1">
                <a:solidFill>
                  <a:srgbClr val="FF0066"/>
                </a:solidFill>
                <a:latin typeface="Arial" charset="0"/>
                <a:cs typeface="Arial" charset="0"/>
              </a:rPr>
              <a:t>lesões na ordem de milímetros – 1 a 3mm. </a:t>
            </a:r>
          </a:p>
          <a:p>
            <a:pPr indent="539750" algn="just" eaLnBrk="0" hangingPunct="0"/>
            <a:endParaRPr lang="pt-BR" sz="1800" b="1">
              <a:solidFill>
                <a:srgbClr val="FF0066"/>
              </a:solidFill>
              <a:latin typeface="Arial" charset="0"/>
              <a:cs typeface="Arial" charset="0"/>
            </a:endParaRPr>
          </a:p>
          <a:p>
            <a:pPr indent="539750" algn="just" eaLnBrk="0" hangingPunct="0">
              <a:buFontTx/>
              <a:buChar char="•"/>
            </a:pPr>
            <a:r>
              <a:rPr lang="pt-BR" sz="1800">
                <a:solidFill>
                  <a:srgbClr val="000000"/>
                </a:solidFill>
                <a:latin typeface="Arial" charset="0"/>
                <a:cs typeface="Arial" charset="0"/>
              </a:rPr>
              <a:t>A radiação ionizante (raios X) é também um fator de risco para o câncer e não devem ser praticados exames de forma indiscriminada. </a:t>
            </a:r>
          </a:p>
          <a:p>
            <a:pPr indent="539750" algn="just" eaLnBrk="0" hangingPunct="0">
              <a:buFontTx/>
              <a:buChar char="•"/>
            </a:pPr>
            <a:endParaRPr lang="pt-BR" sz="1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indent="539750">
              <a:buFontTx/>
              <a:buChar char="•"/>
            </a:pPr>
            <a:r>
              <a:rPr lang="pt-BR" sz="1800">
                <a:solidFill>
                  <a:srgbClr val="000000"/>
                </a:solidFill>
                <a:latin typeface="Arial" charset="0"/>
                <a:cs typeface="Arial" charset="0"/>
              </a:rPr>
              <a:t> O serviço deve produzir constantemente imagens de alta resolução e contraste com a menor dose de radiação (exposição) na paciente:</a:t>
            </a:r>
          </a:p>
          <a:p>
            <a:pPr indent="539750">
              <a:buFontTx/>
              <a:buChar char="•"/>
            </a:pPr>
            <a:endParaRPr lang="pt-BR" sz="1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indent="539750"/>
            <a:r>
              <a:rPr lang="pt-BR" sz="180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lang="pt-BR" sz="1800" b="1">
                <a:solidFill>
                  <a:srgbClr val="FF0066"/>
                </a:solidFill>
                <a:latin typeface="Arial" charset="0"/>
                <a:cs typeface="Arial" charset="0"/>
              </a:rPr>
              <a:t>DEVE ESTAR devidamente instalado para conseguir tal objetivo</a:t>
            </a:r>
          </a:p>
          <a:p>
            <a:pPr indent="539750" algn="just" eaLnBrk="0" hangingPunct="0">
              <a:buFontTx/>
              <a:buChar char="•"/>
            </a:pPr>
            <a:endParaRPr lang="pt-BR" sz="1800">
              <a:solidFill>
                <a:srgbClr val="FF0066"/>
              </a:solidFill>
              <a:latin typeface="Arial" charset="0"/>
              <a:cs typeface="Arial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333375"/>
            <a:ext cx="50768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PEVQSM – PR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Programa Estadual de Vigilância da Qualidade dos 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Serviços de Mamografia - Paraná</a:t>
            </a:r>
            <a:r>
              <a:rPr lang="pt-BR" sz="1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52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2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468313" y="476250"/>
            <a:ext cx="8305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eaLnBrk="0" hangingPunct="0">
              <a:spcBef>
                <a:spcPct val="50000"/>
              </a:spcBef>
            </a:pPr>
            <a:r>
              <a:rPr lang="pt-BR" b="1">
                <a:solidFill>
                  <a:schemeClr val="folHlink"/>
                </a:solidFill>
                <a:latin typeface="Arial" charset="0"/>
                <a:cs typeface="Arial" charset="0"/>
              </a:rPr>
              <a:t>PROPÕE-SE:</a:t>
            </a:r>
          </a:p>
          <a:p>
            <a:pPr lvl="1" eaLnBrk="0" hangingPunct="0">
              <a:spcBef>
                <a:spcPct val="50000"/>
              </a:spcBef>
            </a:pPr>
            <a:r>
              <a:rPr lang="pt-BR" sz="2000" b="1">
                <a:solidFill>
                  <a:srgbClr val="FF0066"/>
                </a:solidFill>
                <a:latin typeface="Arial" charset="0"/>
                <a:cs typeface="Arial" charset="0"/>
              </a:rPr>
              <a:t>PROGRAMA ESTADUAL DE VIGILÂNCIA DA QUALIDADE DOS SERVIÇOS DE MAMOGRAFIA - PARANÁ </a:t>
            </a:r>
            <a:endParaRPr lang="pt-BR" sz="2000">
              <a:solidFill>
                <a:srgbClr val="FF0066"/>
              </a:solidFill>
              <a:latin typeface="Arial" charset="0"/>
              <a:cs typeface="Arial" charset="0"/>
            </a:endParaRPr>
          </a:p>
          <a:p>
            <a:pPr lvl="1" algn="ctr" eaLnBrk="0" hangingPunct="0">
              <a:spcBef>
                <a:spcPct val="50000"/>
              </a:spcBef>
            </a:pPr>
            <a:r>
              <a:rPr lang="pt-BR" sz="2000" b="1">
                <a:solidFill>
                  <a:srgbClr val="FF0066"/>
                </a:solidFill>
                <a:latin typeface="Arial" charset="0"/>
                <a:cs typeface="Arial" charset="0"/>
              </a:rPr>
              <a:t>PEVQSM - PR</a:t>
            </a:r>
            <a:r>
              <a:rPr lang="pt-BR" sz="2000">
                <a:solidFill>
                  <a:srgbClr val="000000"/>
                </a:solidFill>
                <a:latin typeface="Arial" charset="0"/>
                <a:cs typeface="Arial" charset="0"/>
              </a:rPr>
              <a:t> 	 </a:t>
            </a:r>
          </a:p>
          <a:p>
            <a:pPr lvl="3" eaLnBrk="0" hangingPunct="0">
              <a:spcBef>
                <a:spcPct val="50000"/>
              </a:spcBef>
            </a:pPr>
            <a:r>
              <a:rPr lang="pt-BR" sz="2000">
                <a:solidFill>
                  <a:srgbClr val="000000"/>
                </a:solidFill>
                <a:latin typeface="Arial" charset="0"/>
                <a:cs typeface="Arial" charset="0"/>
              </a:rPr>
              <a:t>visão holística do processo =  avaliar a qualidade do serviço de diagnóstico em sua totalidade. </a:t>
            </a:r>
          </a:p>
          <a:p>
            <a:pPr lvl="3" eaLnBrk="0" hangingPunct="0">
              <a:spcBef>
                <a:spcPct val="50000"/>
              </a:spcBef>
            </a:pPr>
            <a:endParaRPr lang="pt-BR" sz="20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3" eaLnBrk="0" hangingPunct="0">
              <a:spcBef>
                <a:spcPct val="50000"/>
              </a:spcBef>
            </a:pPr>
            <a:endParaRPr lang="pt-BR" sz="20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pt-BR" sz="20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OBJETIVO: </a:t>
            </a:r>
          </a:p>
          <a:p>
            <a:pPr algn="just" eaLnBrk="0" hangingPunct="0"/>
            <a:endParaRPr lang="pt-BR" sz="2000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 eaLnBrk="0" hangingPunct="0">
              <a:buFontTx/>
              <a:buChar char="•"/>
            </a:pPr>
            <a:r>
              <a:rPr lang="pt-BR" sz="2000">
                <a:solidFill>
                  <a:srgbClr val="000000"/>
                </a:solidFill>
                <a:latin typeface="Arial" charset="0"/>
                <a:cs typeface="Arial" charset="0"/>
              </a:rPr>
              <a:t> Ser instrumento de auxílio ao combate de câncer de mama no</a:t>
            </a:r>
            <a:br>
              <a:rPr lang="pt-BR" sz="200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pt-BR" sz="2000">
                <a:solidFill>
                  <a:srgbClr val="000000"/>
                </a:solidFill>
                <a:latin typeface="Arial" charset="0"/>
                <a:cs typeface="Arial" charset="0"/>
              </a:rPr>
              <a:t>  Estado para redução dos índices de mortalidade</a:t>
            </a:r>
          </a:p>
          <a:p>
            <a:pPr lvl="1" algn="just" eaLnBrk="0" hangingPunct="0">
              <a:buFontTx/>
              <a:buChar char="•"/>
            </a:pPr>
            <a:r>
              <a:rPr lang="pt-BR" sz="2000">
                <a:solidFill>
                  <a:srgbClr val="000000"/>
                </a:solidFill>
                <a:latin typeface="Arial" charset="0"/>
                <a:cs typeface="Arial" charset="0"/>
              </a:rPr>
              <a:t> Melhorar a qualidade dos serviços de mamografia,</a:t>
            </a:r>
          </a:p>
          <a:p>
            <a:pPr lvl="1" algn="just" eaLnBrk="0" hangingPunct="0">
              <a:buFontTx/>
              <a:buChar char="•"/>
            </a:pPr>
            <a:r>
              <a:rPr lang="pt-BR" sz="2000">
                <a:solidFill>
                  <a:srgbClr val="000000"/>
                </a:solidFill>
                <a:latin typeface="Arial" charset="0"/>
                <a:cs typeface="Arial" charset="0"/>
              </a:rPr>
              <a:t> Propiciar um diagnóstico seguro e em tempo hábil. </a:t>
            </a:r>
          </a:p>
          <a:p>
            <a:pPr lvl="1" algn="just" eaLnBrk="0" hangingPunct="0">
              <a:buFontTx/>
              <a:buChar char="•"/>
            </a:pPr>
            <a:r>
              <a:rPr lang="pt-BR" sz="2000">
                <a:solidFill>
                  <a:srgbClr val="000000"/>
                </a:solidFill>
                <a:latin typeface="Arial" charset="0"/>
                <a:cs typeface="Arial" charset="0"/>
              </a:rPr>
              <a:t> Reduzir a dose de radiação na população </a:t>
            </a:r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 rot="3418307">
            <a:off x="619126" y="2306637"/>
            <a:ext cx="1295400" cy="1247775"/>
          </a:xfrm>
          <a:prstGeom prst="notchedRightArrow">
            <a:avLst>
              <a:gd name="adj1" fmla="val 50000"/>
              <a:gd name="adj2" fmla="val 259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3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63" name="Oval 19"/>
          <p:cNvSpPr>
            <a:spLocks noChangeArrowheads="1"/>
          </p:cNvSpPr>
          <p:nvPr/>
        </p:nvSpPr>
        <p:spPr bwMode="auto">
          <a:xfrm>
            <a:off x="395288" y="1844675"/>
            <a:ext cx="6697662" cy="4824413"/>
          </a:xfrm>
          <a:prstGeom prst="ellipse">
            <a:avLst/>
          </a:prstGeom>
          <a:solidFill>
            <a:srgbClr val="FFF7FF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4148" name="Oval 4"/>
          <p:cNvSpPr>
            <a:spLocks noChangeArrowheads="1"/>
          </p:cNvSpPr>
          <p:nvPr/>
        </p:nvSpPr>
        <p:spPr bwMode="auto">
          <a:xfrm>
            <a:off x="755650" y="2205038"/>
            <a:ext cx="5976938" cy="4105275"/>
          </a:xfrm>
          <a:prstGeom prst="ellipse">
            <a:avLst/>
          </a:prstGeom>
          <a:solidFill>
            <a:srgbClr val="FFE5F6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1116013" y="2636838"/>
            <a:ext cx="5113337" cy="3240087"/>
          </a:xfrm>
          <a:prstGeom prst="ellipse">
            <a:avLst/>
          </a:prstGeom>
          <a:solidFill>
            <a:srgbClr val="FFB7E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4151" name="Oval 7"/>
          <p:cNvSpPr>
            <a:spLocks noChangeArrowheads="1"/>
          </p:cNvSpPr>
          <p:nvPr/>
        </p:nvSpPr>
        <p:spPr bwMode="auto">
          <a:xfrm>
            <a:off x="1403350" y="2924175"/>
            <a:ext cx="4537075" cy="2663825"/>
          </a:xfrm>
          <a:prstGeom prst="ellipse">
            <a:avLst/>
          </a:prstGeom>
          <a:solidFill>
            <a:srgbClr val="FF75D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107950" y="188913"/>
            <a:ext cx="5076825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PEVQSM – PR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Programa Estadual de Vigilância da Qualidade dos 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Serviços de Mamografia - Paraná</a:t>
            </a:r>
            <a:r>
              <a:rPr lang="pt-BR" sz="1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1763713" y="3141663"/>
            <a:ext cx="3887787" cy="2087562"/>
          </a:xfrm>
          <a:prstGeom prst="ellipse">
            <a:avLst/>
          </a:prstGeom>
          <a:solidFill>
            <a:srgbClr val="F268C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4154" name="Oval 10"/>
          <p:cNvSpPr>
            <a:spLocks noChangeArrowheads="1"/>
          </p:cNvSpPr>
          <p:nvPr/>
        </p:nvSpPr>
        <p:spPr bwMode="auto">
          <a:xfrm>
            <a:off x="2051050" y="3357563"/>
            <a:ext cx="3311525" cy="1582737"/>
          </a:xfrm>
          <a:prstGeom prst="ellipse">
            <a:avLst/>
          </a:prstGeom>
          <a:solidFill>
            <a:srgbClr val="EB2DC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4155" name="Oval 11"/>
          <p:cNvSpPr>
            <a:spLocks noChangeArrowheads="1"/>
          </p:cNvSpPr>
          <p:nvPr/>
        </p:nvSpPr>
        <p:spPr bwMode="auto">
          <a:xfrm>
            <a:off x="2411413" y="3573463"/>
            <a:ext cx="2592387" cy="1077912"/>
          </a:xfrm>
          <a:prstGeom prst="ellipse">
            <a:avLst/>
          </a:prstGeom>
          <a:solidFill>
            <a:srgbClr val="A41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2843213" y="3789363"/>
            <a:ext cx="2089150" cy="6461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>
                <a:solidFill>
                  <a:schemeClr val="tx2"/>
                </a:solidFill>
              </a:rPr>
              <a:t>REDUÇÃO </a:t>
            </a:r>
          </a:p>
          <a:p>
            <a:pPr algn="ctr"/>
            <a:r>
              <a:rPr lang="pt-BR" sz="1200">
                <a:solidFill>
                  <a:schemeClr val="tx2"/>
                </a:solidFill>
              </a:rPr>
              <a:t>DA MORTALIDADE POR </a:t>
            </a:r>
          </a:p>
          <a:p>
            <a:pPr algn="ctr"/>
            <a:r>
              <a:rPr lang="pt-BR" sz="1200">
                <a:solidFill>
                  <a:schemeClr val="tx2"/>
                </a:solidFill>
              </a:rPr>
              <a:t>CA DE MAMA</a:t>
            </a:r>
          </a:p>
        </p:txBody>
      </p:sp>
      <p:sp>
        <p:nvSpPr>
          <p:cNvPr id="134157" name="AutoShape 13"/>
          <p:cNvSpPr>
            <a:spLocks/>
          </p:cNvSpPr>
          <p:nvPr/>
        </p:nvSpPr>
        <p:spPr bwMode="auto">
          <a:xfrm>
            <a:off x="6227763" y="1196975"/>
            <a:ext cx="2592387" cy="287338"/>
          </a:xfrm>
          <a:prstGeom prst="borderCallout1">
            <a:avLst>
              <a:gd name="adj1" fmla="val 39778"/>
              <a:gd name="adj2" fmla="val -2940"/>
              <a:gd name="adj3" fmla="val 343093"/>
              <a:gd name="adj4" fmla="val -5272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 sz="1200"/>
              <a:t>1 - PROTOCOLO DE TESTES</a:t>
            </a:r>
            <a:endParaRPr lang="ar-SA">
              <a:cs typeface="Times New Roman" pitchFamily="18" charset="0"/>
            </a:endParaRPr>
          </a:p>
        </p:txBody>
      </p:sp>
      <p:sp>
        <p:nvSpPr>
          <p:cNvPr id="134158" name="AutoShape 14"/>
          <p:cNvSpPr>
            <a:spLocks/>
          </p:cNvSpPr>
          <p:nvPr/>
        </p:nvSpPr>
        <p:spPr bwMode="auto">
          <a:xfrm>
            <a:off x="6300788" y="1557338"/>
            <a:ext cx="2520950" cy="287337"/>
          </a:xfrm>
          <a:prstGeom prst="borderCallout1">
            <a:avLst>
              <a:gd name="adj1" fmla="val 39778"/>
              <a:gd name="adj2" fmla="val -3023"/>
              <a:gd name="adj3" fmla="val 346407"/>
              <a:gd name="adj4" fmla="val -5982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 sz="1200"/>
              <a:t>2 - APROVAÇÃO DO PEVQSM-PR</a:t>
            </a:r>
          </a:p>
        </p:txBody>
      </p:sp>
      <p:sp>
        <p:nvSpPr>
          <p:cNvPr id="134159" name="AutoShape 15"/>
          <p:cNvSpPr>
            <a:spLocks/>
          </p:cNvSpPr>
          <p:nvPr/>
        </p:nvSpPr>
        <p:spPr bwMode="auto">
          <a:xfrm>
            <a:off x="6300788" y="1916113"/>
            <a:ext cx="2519362" cy="431800"/>
          </a:xfrm>
          <a:prstGeom prst="borderCallout1">
            <a:avLst>
              <a:gd name="adj1" fmla="val 26472"/>
              <a:gd name="adj2" fmla="val -3023"/>
              <a:gd name="adj3" fmla="val 235662"/>
              <a:gd name="adj4" fmla="val -6238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 sz="1200"/>
              <a:t>3 - IMPLANTAÇÃO  - TESTES DOS EQUIPAMENTOS - convênios</a:t>
            </a:r>
          </a:p>
        </p:txBody>
      </p:sp>
      <p:sp>
        <p:nvSpPr>
          <p:cNvPr id="134160" name="AutoShape 16"/>
          <p:cNvSpPr>
            <a:spLocks/>
          </p:cNvSpPr>
          <p:nvPr/>
        </p:nvSpPr>
        <p:spPr bwMode="auto">
          <a:xfrm>
            <a:off x="6516688" y="2420938"/>
            <a:ext cx="2343150" cy="431800"/>
          </a:xfrm>
          <a:prstGeom prst="borderCallout1">
            <a:avLst>
              <a:gd name="adj1" fmla="val 26472"/>
              <a:gd name="adj2" fmla="val -3250"/>
              <a:gd name="adj3" fmla="val 165810"/>
              <a:gd name="adj4" fmla="val -8075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 sz="1200"/>
              <a:t>4 - AVALIAÇÃO DOS LAUDOS DE EXAMES - convênios</a:t>
            </a:r>
          </a:p>
        </p:txBody>
      </p:sp>
      <p:sp>
        <p:nvSpPr>
          <p:cNvPr id="134161" name="AutoShape 17"/>
          <p:cNvSpPr>
            <a:spLocks/>
          </p:cNvSpPr>
          <p:nvPr/>
        </p:nvSpPr>
        <p:spPr bwMode="auto">
          <a:xfrm>
            <a:off x="6804025" y="2924175"/>
            <a:ext cx="2054225" cy="431800"/>
          </a:xfrm>
          <a:prstGeom prst="borderCallout1">
            <a:avLst>
              <a:gd name="adj1" fmla="val 26472"/>
              <a:gd name="adj2" fmla="val -3708"/>
              <a:gd name="adj3" fmla="val 104046"/>
              <a:gd name="adj4" fmla="val -11592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 sz="1200"/>
              <a:t>5 - ATUALIZAÇÃOS DOS PROFISSIONAIS</a:t>
            </a:r>
          </a:p>
        </p:txBody>
      </p:sp>
      <p:sp>
        <p:nvSpPr>
          <p:cNvPr id="134162" name="AutoShape 18"/>
          <p:cNvSpPr>
            <a:spLocks/>
          </p:cNvSpPr>
          <p:nvPr/>
        </p:nvSpPr>
        <p:spPr bwMode="auto">
          <a:xfrm>
            <a:off x="7308850" y="3429000"/>
            <a:ext cx="1587500" cy="431800"/>
          </a:xfrm>
          <a:prstGeom prst="borderCallout1">
            <a:avLst>
              <a:gd name="adj1" fmla="val 26472"/>
              <a:gd name="adj2" fmla="val -4801"/>
              <a:gd name="adj3" fmla="val 37500"/>
              <a:gd name="adj4" fmla="val -18510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 sz="1200"/>
              <a:t>6 - PUBLICAÇÃO DOS RESULTADOS</a:t>
            </a:r>
          </a:p>
        </p:txBody>
      </p:sp>
      <p:sp>
        <p:nvSpPr>
          <p:cNvPr id="134164" name="AutoShape 20"/>
          <p:cNvSpPr>
            <a:spLocks/>
          </p:cNvSpPr>
          <p:nvPr/>
        </p:nvSpPr>
        <p:spPr bwMode="auto">
          <a:xfrm>
            <a:off x="7235825" y="3933825"/>
            <a:ext cx="1655763" cy="431800"/>
          </a:xfrm>
          <a:prstGeom prst="borderCallout1">
            <a:avLst>
              <a:gd name="adj1" fmla="val 26472"/>
              <a:gd name="adj2" fmla="val -4602"/>
              <a:gd name="adj3" fmla="val -43014"/>
              <a:gd name="adj4" fmla="val -17766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 sz="1200"/>
              <a:t>7 – INCENTIVO FINANCEIRO</a:t>
            </a:r>
          </a:p>
        </p:txBody>
      </p:sp>
      <p:sp>
        <p:nvSpPr>
          <p:cNvPr id="134167" name="AutoShape 23"/>
          <p:cNvSpPr>
            <a:spLocks noChangeArrowheads="1"/>
          </p:cNvSpPr>
          <p:nvPr/>
        </p:nvSpPr>
        <p:spPr bwMode="auto">
          <a:xfrm rot="804936">
            <a:off x="4497388" y="1212850"/>
            <a:ext cx="287337" cy="2808288"/>
          </a:xfrm>
          <a:prstGeom prst="downArrow">
            <a:avLst>
              <a:gd name="adj1" fmla="val 94787"/>
              <a:gd name="adj2" fmla="val 92079"/>
            </a:avLst>
          </a:prstGeom>
          <a:gradFill rotWithShape="1">
            <a:gsLst>
              <a:gs pos="0">
                <a:schemeClr val="bg1"/>
              </a:gs>
              <a:gs pos="100000">
                <a:srgbClr val="FF66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827088" y="1341438"/>
            <a:ext cx="3529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DESCRIÇÃO: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3" grpId="0" animBg="1"/>
      <p:bldP spid="134148" grpId="0" animBg="1"/>
      <p:bldP spid="134150" grpId="0" animBg="1"/>
      <p:bldP spid="134151" grpId="0" animBg="1"/>
      <p:bldP spid="134153" grpId="0" animBg="1"/>
      <p:bldP spid="134154" grpId="0" animBg="1"/>
      <p:bldP spid="134155" grpId="0" animBg="1"/>
      <p:bldP spid="134156" grpId="0" animBg="1"/>
      <p:bldP spid="134157" grpId="0" animBg="1"/>
      <p:bldP spid="134158" grpId="0" animBg="1"/>
      <p:bldP spid="134159" grpId="0" animBg="1"/>
      <p:bldP spid="134160" grpId="0" animBg="1"/>
      <p:bldP spid="134161" grpId="0" animBg="1"/>
      <p:bldP spid="134162" grpId="0" animBg="1"/>
      <p:bldP spid="1341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333375"/>
            <a:ext cx="50768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PEVQSM – PR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Programa Estadual de Vigilância da Qualidade dos 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Serviços de Mamografia - Paraná</a:t>
            </a:r>
            <a:r>
              <a:rPr lang="pt-BR" sz="140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68790" name="Group 182"/>
          <p:cNvGraphicFramePr>
            <a:graphicFrameLocks noGrp="1"/>
          </p:cNvGraphicFramePr>
          <p:nvPr/>
        </p:nvGraphicFramePr>
        <p:xfrm>
          <a:off x="1476375" y="1592263"/>
          <a:ext cx="7272338" cy="5262880"/>
        </p:xfrm>
        <a:graphic>
          <a:graphicData uri="http://schemas.openxmlformats.org/drawingml/2006/table">
            <a:tbl>
              <a:tblPr/>
              <a:tblGrid>
                <a:gridCol w="414338"/>
                <a:gridCol w="5373687"/>
                <a:gridCol w="1484313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Descrição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Custo (R$)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Aquisição de equipamentos específicos para realização de testes de Controle de Qualidade em  mamógrafos digitais.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Calibração dos equipamentos de CQ – monitores e detetores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Aquisição de Note book com configuração avançada para acoplamento dos equipamentos medidores de radiação, exclusivo para o Programa.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Pagamento de diárias para equipe Técnica pelo Estado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Realização de evento p/ capacitação dos serviços de mamografia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Aprimoramento de software para processamento dos dados adquiridos ou desenvolvimento de novo software.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Elaboração de material educativo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297.000,00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791" name="Rectangle 183"/>
          <p:cNvSpPr>
            <a:spLocks noChangeArrowheads="1"/>
          </p:cNvSpPr>
          <p:nvPr/>
        </p:nvSpPr>
        <p:spPr bwMode="auto">
          <a:xfrm>
            <a:off x="1187450" y="1052513"/>
            <a:ext cx="772636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056" tIns="152352" bIns="38088" anchor="ctr">
            <a:spAutoFit/>
          </a:bodyPr>
          <a:lstStyle/>
          <a:p>
            <a:r>
              <a:rPr lang="pt-BR" sz="1600" b="1"/>
              <a:t>RECURSOS NECESSÁRIOS PARA O DESENVOLVIMENTO DO PEVQSM-PR</a:t>
            </a:r>
          </a:p>
          <a:p>
            <a:pPr eaLnBrk="0" hangingPunct="0">
              <a:buFontTx/>
              <a:buAutoNum type="arabicPeriod"/>
            </a:pPr>
            <a:endParaRPr lang="pt-B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161" name="Group 969"/>
          <p:cNvGraphicFramePr>
            <a:graphicFrameLocks noGrp="1"/>
          </p:cNvGraphicFramePr>
          <p:nvPr/>
        </p:nvGraphicFramePr>
        <p:xfrm>
          <a:off x="684213" y="981075"/>
          <a:ext cx="8351837" cy="4625975"/>
        </p:xfrm>
        <a:graphic>
          <a:graphicData uri="http://schemas.openxmlformats.org/drawingml/2006/table">
            <a:tbl>
              <a:tblPr/>
              <a:tblGrid>
                <a:gridCol w="427037"/>
                <a:gridCol w="6610350"/>
                <a:gridCol w="1314450"/>
              </a:tblGrid>
              <a:tr h="2746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CRONOGRAMA DE AÇÕES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DATA PREVISTA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Apresentação e aprovação pelas Superintendências da SESA / DG e 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Ago/2012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Apresentação e aprovação da Câmara Técnica de Vigilância em Saúde – CIB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Ago/2012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Apresentação e aprovação do Conselho Estadual de Saúde - Comissão de Saúde da Mulher e Comissão de Vigilância à Saúde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Set/2012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Assinatura de Deliberação da CIB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Set /2012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Lançamento e implantação do PEVQSM - Assinatura de Resolução pelo SESA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04 de Out2012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Assinatura de Termos de Mútua Cooperação Técnica, Científica e Operacional com a UTFPR, UEM, UEL e CBR-SPR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Out/2012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Definição de critérios para Credenciamento dos Prestadores de Serviço de Controle de Qualidade em Momografia pelo Comitê Gestor do PEVQSM-PR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Out/Nov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Aquisição de equipamentos para avaliação dos mamógrafos digitais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/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Avaliação – Compilação de dados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Dez/2013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Publicação dos resultados / Definição serviços – plano de incentivo financeiro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Jan/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789" name="Rectangle 597"/>
          <p:cNvSpPr>
            <a:spLocks noChangeArrowheads="1"/>
          </p:cNvSpPr>
          <p:nvPr/>
        </p:nvSpPr>
        <p:spPr bwMode="auto">
          <a:xfrm>
            <a:off x="1477963" y="7575550"/>
            <a:ext cx="1841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pt-BR" sz="1000">
                <a:cs typeface="Times New Roman" pitchFamily="18" charset="0"/>
              </a:rPr>
              <a:t/>
            </a:r>
            <a:br>
              <a:rPr lang="pt-BR" sz="1000">
                <a:cs typeface="Times New Roman" pitchFamily="18" charset="0"/>
              </a:rPr>
            </a:br>
            <a:endParaRPr lang="pt-BR" sz="900"/>
          </a:p>
          <a:p>
            <a:pPr eaLnBrk="0" hangingPunct="0"/>
            <a:endParaRPr lang="pt-BR"/>
          </a:p>
        </p:txBody>
      </p:sp>
      <p:sp>
        <p:nvSpPr>
          <p:cNvPr id="137002" name="Rectangle 810"/>
          <p:cNvSpPr>
            <a:spLocks noChangeArrowheads="1"/>
          </p:cNvSpPr>
          <p:nvPr/>
        </p:nvSpPr>
        <p:spPr bwMode="auto">
          <a:xfrm>
            <a:off x="0" y="188913"/>
            <a:ext cx="4643438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200" b="1" i="1">
                <a:solidFill>
                  <a:srgbClr val="FF0000"/>
                </a:solidFill>
                <a:latin typeface="Arial" charset="0"/>
                <a:cs typeface="Arial" charset="0"/>
              </a:rPr>
              <a:t>PEVQSM – PR</a:t>
            </a:r>
            <a:r>
              <a:rPr lang="pt-BR" sz="12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pt-BR" sz="12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</a:br>
            <a:r>
              <a:rPr lang="pt-BR" sz="1200" b="1" i="1">
                <a:solidFill>
                  <a:srgbClr val="FF0000"/>
                </a:solidFill>
                <a:latin typeface="Arial" charset="0"/>
                <a:cs typeface="Arial" charset="0"/>
              </a:rPr>
              <a:t>Programa Estadual de Vigilância da Qualidade</a:t>
            </a:r>
            <a:br>
              <a:rPr lang="pt-BR" sz="1200" b="1" i="1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pt-BR" sz="1200" b="1" i="1">
                <a:solidFill>
                  <a:srgbClr val="FF0000"/>
                </a:solidFill>
                <a:latin typeface="Arial" charset="0"/>
                <a:cs typeface="Arial" charset="0"/>
              </a:rPr>
              <a:t>dos Serviços de Mamografia - Paraná</a:t>
            </a:r>
            <a:r>
              <a:rPr lang="pt-BR" sz="120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3" name="Rectangle 9"/>
          <p:cNvSpPr>
            <a:spLocks noChangeArrowheads="1"/>
          </p:cNvSpPr>
          <p:nvPr/>
        </p:nvSpPr>
        <p:spPr bwMode="auto">
          <a:xfrm>
            <a:off x="0" y="0"/>
            <a:ext cx="50768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PEVQSM – PR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Programa Estadual de Vigilância da Qualidade dos 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Serviços de Mamografia - Paraná</a:t>
            </a:r>
            <a:r>
              <a:rPr lang="pt-BR" sz="140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144506" name="Group 122"/>
          <p:cNvGraphicFramePr>
            <a:graphicFrameLocks noGrp="1"/>
          </p:cNvGraphicFramePr>
          <p:nvPr>
            <p:ph idx="1"/>
          </p:nvPr>
        </p:nvGraphicFramePr>
        <p:xfrm>
          <a:off x="179388" y="836613"/>
          <a:ext cx="8785225" cy="5974080"/>
        </p:xfrm>
        <a:graphic>
          <a:graphicData uri="http://schemas.openxmlformats.org/drawingml/2006/table">
            <a:tbl>
              <a:tblPr/>
              <a:tblGrid>
                <a:gridCol w="615950"/>
                <a:gridCol w="2814637"/>
                <a:gridCol w="5354638"/>
              </a:tblGrid>
              <a:tr h="228600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PNQM - Nacional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PEVQSM - Paraná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1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Ã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COMITÊ DE AVALIAÇÃO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>
                          <a:tab pos="457200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MS / INCA / ANVISA / ANS / Sociedades médicas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Elaborar regimento interno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Avaliar e monitorar o PNQM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Elaborar relatórios trimestrais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Sugerir melhorias no PNQM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Avaliar os indicadores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Listar serviços em conformidade com o PNQM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COMITÊ GESTOR DO PEVQSM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SESA / CES (Comissão de Saúde da Mulher e Comissão de Vigilância em Saúde) / CBR / SPR / CRTR / UEL / UEM / UTFPR / CREA / INCA / Associações Médicas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Definir estatuto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Avaliar e monitorar o PEVQSM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Avaliar/ definir serviços contemplados pelo “Plano de Incentivo Financeiro” para adequação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VIGI-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LÂN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ANVISA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Avaliar relatórios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dos testes de garantia da qualidade enviados semestralmente pelos serviços de mamografia.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Suporte técnico dos centros de referência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Consolidação, monitoramento e disponibilização das informações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Obs.: a ANVISA está definindo critérios para a avaliação dos relatórios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VISA (DEVS, RS, SMS)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Determinar / Adotar protocolo de avaliação.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Avaliar as instituições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através da aplicação do Roteiro de Inspeção em Radiodiagnóstico Médico (Mamografia)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Aplicar protocolo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de testes de Controle de qualidade em todos os equipamentos numa 1ª avaliação, para linha de base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Elaborar relatórios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de adequação e entregar ao responsável pelo serviço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Consolidação, monitoramento e disponibilização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das informações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Atualização profissional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(+ESPP)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UNIVERSIDADES – convênios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Certificar e credenciar as empresas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prestadoras de serviço de proteção radiológica - UEL/UEM/UTFPR – COMITÊ GESTOR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Apoio técnico para as equipes de VISA na realização dos testes de CQ (linha base) e Avaliação dos laudos de CQ emitidos pelos prestadores de serviço 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(pós linha base)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Consolidação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monitoramento e disponibilização das informações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Atualização profissional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(+ESPP+CRTR+CRM+CBR+CREA, etc)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0" y="333375"/>
            <a:ext cx="50768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PEVQSM – PR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Programa Estadual de Vigilância da Qualidade dos 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Serviços de Mamografia - Paraná</a:t>
            </a:r>
            <a:r>
              <a:rPr lang="pt-BR" sz="140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146557" name="Group 125"/>
          <p:cNvGraphicFramePr>
            <a:graphicFrameLocks noGrp="1"/>
          </p:cNvGraphicFramePr>
          <p:nvPr>
            <p:ph/>
          </p:nvPr>
        </p:nvGraphicFramePr>
        <p:xfrm>
          <a:off x="939800" y="1125538"/>
          <a:ext cx="8204200" cy="4752976"/>
        </p:xfrm>
        <a:graphic>
          <a:graphicData uri="http://schemas.openxmlformats.org/drawingml/2006/table">
            <a:tbl>
              <a:tblPr/>
              <a:tblGrid>
                <a:gridCol w="863600"/>
                <a:gridCol w="2952750"/>
                <a:gridCol w="4387850"/>
              </a:tblGrid>
              <a:tr h="179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IMAGEM / LAUDOS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FF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INCA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Avaliar qualidade das imagens e dos laudos,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Pode ter apoio de instituições de ensino e pesquisa, entidades profissionais e de especialistas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Consolidação, monitoramento e disponibilização das informações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CBR/SPR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Convênios –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Avaliar qualidade das imagens e dos laudos,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Consolidação, monitoramento e disponibilização das informações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Atualização profissional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(+ESPP)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INTITUIÇÕES DE ENSINO E PESQUISA / ASSOCIAÇÕES MÉDICAS – CONVÊNIOS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OPERA-DORAS DE SAÚDE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ANS: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Dispor em regulamento a aplicação do PNQM para as operadoras de saúde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Obrigatoriedade das operadoras de planos de contratar somente serviços em conformidade com o PNQM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Somente os serviços com o 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processo de obtenção da imagem mamográfica em conformidade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com os padrões adotados, podem funcionar (Lei Estadual de Saúde / Decreto/Port 453, etc)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MANU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ÇÃO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EQUI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TOS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CREA-PR: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Certificar e credenciar os prestadores de serviço de manutenção técnica de equipamentos (em parceria com instituiições de ensino superior)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Consolidação, monitoramento e disponibilização das informações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3" name="Rectangle 7"/>
          <p:cNvSpPr>
            <a:spLocks noGrp="1" noChangeArrowheads="1"/>
          </p:cNvSpPr>
          <p:nvPr>
            <p:ph/>
          </p:nvPr>
        </p:nvSpPr>
        <p:spPr>
          <a:xfrm>
            <a:off x="900113" y="1268413"/>
            <a:ext cx="7848600" cy="5256212"/>
          </a:xfrm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pt-BR" sz="1600" b="1" u="sng">
                <a:solidFill>
                  <a:schemeClr val="accent2"/>
                </a:solidFill>
              </a:rPr>
              <a:t>DIFERENCIAL DO PEVQSM-PR</a:t>
            </a:r>
            <a:r>
              <a:rPr lang="pt-BR" sz="1600" b="1">
                <a:solidFill>
                  <a:schemeClr val="tx2"/>
                </a:solidFill>
              </a:rPr>
              <a:t>:</a:t>
            </a:r>
          </a:p>
          <a:p>
            <a:pPr algn="ctr"/>
            <a:endParaRPr lang="pt-BR" sz="1600" b="1">
              <a:solidFill>
                <a:schemeClr val="tx2"/>
              </a:solidFill>
            </a:endParaRPr>
          </a:p>
          <a:p>
            <a:pPr algn="ctr"/>
            <a:r>
              <a:rPr lang="pt-BR" sz="1600" b="1">
                <a:solidFill>
                  <a:schemeClr val="tx2"/>
                </a:solidFill>
              </a:rPr>
              <a:t>ALÉM DE CONSIDERAR  O PROCESSO DE GERAÇÃO DA IMAGEM </a:t>
            </a:r>
          </a:p>
          <a:p>
            <a:pPr algn="ctr">
              <a:buFontTx/>
              <a:buNone/>
            </a:pPr>
            <a:r>
              <a:rPr lang="pt-BR" sz="1600" b="1">
                <a:solidFill>
                  <a:srgbClr val="FF3300"/>
                </a:solidFill>
              </a:rPr>
              <a:t>COMO UM TODO:</a:t>
            </a:r>
          </a:p>
          <a:p>
            <a:pPr algn="ctr"/>
            <a:endParaRPr lang="pt-BR" sz="1600" b="1">
              <a:solidFill>
                <a:srgbClr val="FF3300"/>
              </a:solidFill>
            </a:endParaRPr>
          </a:p>
          <a:p>
            <a:pPr algn="ctr"/>
            <a:r>
              <a:rPr lang="pt-BR" sz="1600" b="1"/>
              <a:t>CERTIFICAR E CREDENCIAR </a:t>
            </a:r>
          </a:p>
          <a:p>
            <a:pPr algn="ctr">
              <a:buFontTx/>
              <a:buNone/>
            </a:pPr>
            <a:r>
              <a:rPr lang="pt-BR" sz="1600" b="1"/>
              <a:t>AS </a:t>
            </a:r>
            <a:r>
              <a:rPr lang="pt-BR" sz="1600" b="1" u="sng">
                <a:solidFill>
                  <a:srgbClr val="FF3300"/>
                </a:solidFill>
              </a:rPr>
              <a:t>EMPRESAS PRESTADORAS DE SERVIÇOS</a:t>
            </a:r>
            <a:r>
              <a:rPr lang="pt-BR" sz="1600" b="1"/>
              <a:t> </a:t>
            </a:r>
          </a:p>
          <a:p>
            <a:pPr algn="ctr">
              <a:buFontTx/>
              <a:buNone/>
            </a:pPr>
            <a:r>
              <a:rPr lang="pt-BR" sz="1600" b="1"/>
              <a:t>DE PROTEÇÃO RADIOLÓGICA</a:t>
            </a:r>
            <a:endParaRPr lang="pt-BR" sz="1600" b="1">
              <a:solidFill>
                <a:srgbClr val="FF3300"/>
              </a:solidFill>
            </a:endParaRPr>
          </a:p>
          <a:p>
            <a:pPr algn="ctr"/>
            <a:endParaRPr lang="pt-BR" sz="1600" b="1">
              <a:solidFill>
                <a:schemeClr val="tx2"/>
              </a:solidFill>
            </a:endParaRPr>
          </a:p>
          <a:p>
            <a:pPr algn="ctr"/>
            <a:r>
              <a:rPr lang="pt-BR" sz="1600" b="1">
                <a:solidFill>
                  <a:schemeClr val="tx2"/>
                </a:solidFill>
              </a:rPr>
              <a:t>ATRIBUIR AS RESPONSABILIDADES DOS SERVIÇOS QUANTO À QUALIDADE DO ATENDIMENTO + RESULTADO FINAL, TENDO EM VISTA O PACIENTE  </a:t>
            </a:r>
          </a:p>
          <a:p>
            <a:pPr algn="ctr">
              <a:buFontTx/>
              <a:buNone/>
            </a:pPr>
            <a:r>
              <a:rPr lang="pt-BR" sz="1600" b="1">
                <a:solidFill>
                  <a:schemeClr val="tx2"/>
                </a:solidFill>
              </a:rPr>
              <a:t> </a:t>
            </a:r>
            <a:r>
              <a:rPr lang="pt-BR" sz="1600" b="1">
                <a:solidFill>
                  <a:srgbClr val="FF3300"/>
                </a:solidFill>
              </a:rPr>
              <a:t>=   </a:t>
            </a:r>
            <a:r>
              <a:rPr lang="pt-BR" sz="1600" b="1" u="sng">
                <a:solidFill>
                  <a:srgbClr val="FF3300"/>
                </a:solidFill>
              </a:rPr>
              <a:t>RESPONSABILIDADE SOCIAL</a:t>
            </a:r>
          </a:p>
          <a:p>
            <a:pPr algn="ctr"/>
            <a:endParaRPr lang="pt-BR" sz="1600" b="1" u="sng">
              <a:solidFill>
                <a:schemeClr val="tx2"/>
              </a:solidFill>
            </a:endParaRPr>
          </a:p>
          <a:p>
            <a:pPr algn="ctr"/>
            <a:r>
              <a:rPr lang="pt-BR" sz="1600" b="1">
                <a:solidFill>
                  <a:schemeClr val="tx2"/>
                </a:solidFill>
              </a:rPr>
              <a:t>PROPOR O ESTUDO DE VIABILIZAÇÃO DE</a:t>
            </a:r>
          </a:p>
          <a:p>
            <a:pPr algn="ctr">
              <a:buFontTx/>
              <a:buNone/>
            </a:pPr>
            <a:r>
              <a:rPr lang="pt-BR" sz="1600" b="1">
                <a:solidFill>
                  <a:schemeClr val="tx2"/>
                </a:solidFill>
              </a:rPr>
              <a:t> </a:t>
            </a:r>
            <a:r>
              <a:rPr lang="pt-BR" sz="1600" b="1" u="sng">
                <a:solidFill>
                  <a:srgbClr val="FF3300"/>
                </a:solidFill>
              </a:rPr>
              <a:t>RECURSOS PARA ADEQUAÇÃO</a:t>
            </a:r>
            <a:r>
              <a:rPr lang="pt-BR" sz="1600" b="1">
                <a:solidFill>
                  <a:schemeClr val="tx2"/>
                </a:solidFill>
              </a:rPr>
              <a:t>, </a:t>
            </a:r>
          </a:p>
          <a:p>
            <a:pPr algn="ctr">
              <a:buFontTx/>
              <a:buNone/>
            </a:pPr>
            <a:r>
              <a:rPr lang="pt-BR" sz="1600" b="1">
                <a:solidFill>
                  <a:schemeClr val="tx2"/>
                </a:solidFill>
              </a:rPr>
              <a:t>DEPENDENDO DA SITUAÇÃO CONSIDERADA</a:t>
            </a:r>
          </a:p>
        </p:txBody>
      </p:sp>
      <p:sp>
        <p:nvSpPr>
          <p:cNvPr id="147464" name="Rectangle 8"/>
          <p:cNvSpPr>
            <a:spLocks noChangeArrowheads="1"/>
          </p:cNvSpPr>
          <p:nvPr/>
        </p:nvSpPr>
        <p:spPr bwMode="auto">
          <a:xfrm>
            <a:off x="0" y="333375"/>
            <a:ext cx="50768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PEVQSM – PR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Programa Estadual de Vigilância da Qualidade dos 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Serviços de Mamografia - Paraná</a:t>
            </a:r>
            <a:r>
              <a:rPr lang="pt-BR" sz="1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7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7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7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7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74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74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4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4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74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74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74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74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74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74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 rot="-498395">
            <a:off x="395288" y="2924175"/>
            <a:ext cx="7562850" cy="370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tabLst>
                <a:tab pos="85725" algn="l"/>
              </a:tabLst>
            </a:pPr>
            <a:r>
              <a:rPr lang="pt-BR" sz="1200" b="1">
                <a:solidFill>
                  <a:srgbClr val="000000"/>
                </a:solidFill>
                <a:latin typeface="Arial" charset="0"/>
                <a:cs typeface="Arial" charset="0"/>
              </a:rPr>
              <a:t>  Elaboração:</a:t>
            </a:r>
            <a:endParaRPr lang="pt-BR" sz="1200" b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tabLst>
                <a:tab pos="85725" algn="l"/>
              </a:tabLst>
            </a:pPr>
            <a:r>
              <a:rPr lang="pt-BR" sz="1200">
                <a:solidFill>
                  <a:srgbClr val="000000"/>
                </a:solidFill>
                <a:latin typeface="Arial" charset="0"/>
                <a:cs typeface="Arial" charset="0"/>
              </a:rPr>
              <a:t>SUPERINTENDÊNCIA DE VIGILÂNCIA EM SAÚDE - SVS </a:t>
            </a:r>
          </a:p>
          <a:p>
            <a:pPr algn="just">
              <a:spcBef>
                <a:spcPct val="50000"/>
              </a:spcBef>
              <a:tabLst>
                <a:tab pos="85725" algn="l"/>
              </a:tabLst>
            </a:pPr>
            <a:r>
              <a:rPr lang="pt-BR" sz="1200">
                <a:solidFill>
                  <a:srgbClr val="000000"/>
                </a:solidFill>
                <a:latin typeface="Arial" charset="0"/>
                <a:cs typeface="Arial" charset="0"/>
              </a:rPr>
              <a:t>DEPARTAMENTO DE VIGILÂNCIA SANITÁRIA - DEVS</a:t>
            </a:r>
            <a:endParaRPr lang="pt-BR" sz="12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tabLst>
                <a:tab pos="85725" algn="l"/>
              </a:tabLst>
            </a:pPr>
            <a:r>
              <a:rPr lang="pt-BR" sz="1200">
                <a:solidFill>
                  <a:srgbClr val="000000"/>
                </a:solidFill>
                <a:latin typeface="Arial" charset="0"/>
                <a:cs typeface="Arial" charset="0"/>
              </a:rPr>
              <a:t>DIVISÃO DE VIGILÂNCIA SANITÁRIA DE SERVIÇOS  - DVVSS</a:t>
            </a:r>
          </a:p>
          <a:p>
            <a:pPr algn="just">
              <a:spcBef>
                <a:spcPct val="50000"/>
              </a:spcBef>
              <a:tabLst>
                <a:tab pos="85725" algn="l"/>
              </a:tabLst>
            </a:pPr>
            <a:r>
              <a:rPr lang="pt-BR" sz="1200">
                <a:solidFill>
                  <a:srgbClr val="000000"/>
                </a:solidFill>
                <a:latin typeface="Arial" charset="0"/>
                <a:cs typeface="Arial" charset="0"/>
              </a:rPr>
              <a:t>SETOR DE VIGILÂNCIA SANITÁRIA DE RADIAÇÕES IONIZANTES - SVSRI</a:t>
            </a:r>
          </a:p>
          <a:p>
            <a:pPr marL="1884363" lvl="4" indent="-85725">
              <a:spcBef>
                <a:spcPct val="50000"/>
              </a:spcBef>
              <a:tabLst>
                <a:tab pos="85725" algn="l"/>
              </a:tabLst>
            </a:pPr>
            <a:r>
              <a:rPr lang="pt-BR" sz="12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       	                                                            </a:t>
            </a:r>
            <a:r>
              <a:rPr lang="pt-BR" sz="1200">
                <a:solidFill>
                  <a:srgbClr val="000000"/>
                </a:solidFill>
                <a:latin typeface="Arial" charset="0"/>
                <a:cs typeface="Arial" charset="0"/>
              </a:rPr>
              <a:t>Elpídio Mazzaro - Odontólogo </a:t>
            </a:r>
          </a:p>
          <a:p>
            <a:pPr marL="1884363" lvl="4" indent="-85725" algn="r">
              <a:spcBef>
                <a:spcPct val="50000"/>
              </a:spcBef>
              <a:tabLst>
                <a:tab pos="85725" algn="l"/>
              </a:tabLst>
            </a:pPr>
            <a:r>
              <a:rPr lang="pt-BR" sz="1200">
                <a:solidFill>
                  <a:srgbClr val="000000"/>
                </a:solidFill>
                <a:latin typeface="Arial" charset="0"/>
                <a:cs typeface="Arial" charset="0"/>
              </a:rPr>
              <a:t>                      Elson da Silva Nunes -Técnico em VISA </a:t>
            </a:r>
            <a:endParaRPr lang="pt-BR" sz="12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1884363" lvl="4" indent="-85725" algn="r">
              <a:spcBef>
                <a:spcPct val="50000"/>
              </a:spcBef>
              <a:tabLst>
                <a:tab pos="85725" algn="l"/>
              </a:tabLst>
            </a:pPr>
            <a:r>
              <a:rPr lang="pt-BR" sz="12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       	 Leticia Nagashima - Odontóloga</a:t>
            </a:r>
          </a:p>
          <a:p>
            <a:pPr marL="1884363" lvl="4" indent="-85725" algn="r">
              <a:spcBef>
                <a:spcPct val="50000"/>
              </a:spcBef>
              <a:tabLst>
                <a:tab pos="85725" algn="l"/>
              </a:tabLst>
            </a:pPr>
            <a:r>
              <a:rPr lang="pt-BR" sz="12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     	</a:t>
            </a:r>
            <a:r>
              <a:rPr lang="pt-BR" sz="1200">
                <a:solidFill>
                  <a:srgbClr val="000000"/>
                </a:solidFill>
                <a:latin typeface="Arial" charset="0"/>
                <a:cs typeface="Arial" charset="0"/>
              </a:rPr>
              <a:t>Luiz Cláudio N. da Silva - Engenheiro Sanitarista</a:t>
            </a:r>
          </a:p>
          <a:p>
            <a:pPr marL="1884363" lvl="4" indent="-85725" algn="r">
              <a:spcBef>
                <a:spcPct val="50000"/>
              </a:spcBef>
              <a:tabLst>
                <a:tab pos="85725" algn="l"/>
              </a:tabLst>
            </a:pPr>
            <a:r>
              <a:rPr lang="pt-BR" sz="1200">
                <a:solidFill>
                  <a:srgbClr val="000000"/>
                </a:solidFill>
                <a:latin typeface="Arial" charset="0"/>
                <a:cs typeface="Arial" charset="0"/>
              </a:rPr>
              <a:t>                      Margot Schmidt – Física</a:t>
            </a:r>
          </a:p>
          <a:p>
            <a:pPr marL="1884363" lvl="4" indent="-85725">
              <a:spcBef>
                <a:spcPct val="50000"/>
              </a:spcBef>
              <a:tabLst>
                <a:tab pos="85725" algn="l"/>
              </a:tabLst>
            </a:pPr>
            <a:r>
              <a:rPr lang="pt-BR" sz="1400" b="1">
                <a:solidFill>
                  <a:srgbClr val="000000"/>
                </a:solidFill>
                <a:latin typeface="Arial" charset="0"/>
                <a:cs typeface="Arial" charset="0"/>
              </a:rPr>
              <a:t>Colaboração: </a:t>
            </a:r>
          </a:p>
          <a:p>
            <a:pPr>
              <a:spcBef>
                <a:spcPct val="50000"/>
              </a:spcBef>
              <a:tabLst>
                <a:tab pos="85725" algn="l"/>
              </a:tabLst>
            </a:pPr>
            <a:r>
              <a:rPr lang="pt-BR" sz="1400" b="1">
                <a:solidFill>
                  <a:srgbClr val="000000"/>
                </a:solidFill>
                <a:latin typeface="Arial" charset="0"/>
                <a:cs typeface="Arial" charset="0"/>
              </a:rPr>
              <a:t>    		</a:t>
            </a:r>
            <a:r>
              <a:rPr lang="pt-BR" sz="1400">
                <a:solidFill>
                  <a:srgbClr val="000000"/>
                </a:solidFill>
                <a:latin typeface="Arial" charset="0"/>
                <a:cs typeface="Arial" charset="0"/>
              </a:rPr>
              <a:t>SAP / DEAB / DMCA – Controle do Câncer de Colo do Útero e Mama</a:t>
            </a:r>
          </a:p>
          <a:p>
            <a:pPr algn="just">
              <a:spcBef>
                <a:spcPct val="50000"/>
              </a:spcBef>
              <a:tabLst>
                <a:tab pos="85725" algn="l"/>
              </a:tabLst>
            </a:pPr>
            <a:r>
              <a:rPr lang="pt-BR" sz="1400">
                <a:solidFill>
                  <a:srgbClr val="000000"/>
                </a:solidFill>
                <a:latin typeface="Arial" charset="0"/>
                <a:cs typeface="Arial" charset="0"/>
              </a:rPr>
              <a:t>    		SGS</a:t>
            </a:r>
            <a:r>
              <a:rPr lang="pt-BR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6270625" y="6629400"/>
            <a:ext cx="28733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900">
                <a:solidFill>
                  <a:srgbClr val="000000"/>
                </a:solidFill>
              </a:rPr>
              <a:t>MARGOT SCHMIDT – FÍSICA - DEVS/DVVSS/SVSRI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9810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2000" b="1" i="1">
                <a:solidFill>
                  <a:srgbClr val="FF0000"/>
                </a:solidFill>
                <a:latin typeface="Arial" charset="0"/>
                <a:cs typeface="Arial" charset="0"/>
              </a:rPr>
              <a:t>PEVQSM – PR</a:t>
            </a:r>
            <a:r>
              <a:rPr lang="pt-BR" sz="20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20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2000" b="1" i="1">
                <a:solidFill>
                  <a:srgbClr val="FF0000"/>
                </a:solidFill>
                <a:latin typeface="Arial" charset="0"/>
                <a:cs typeface="Arial" charset="0"/>
              </a:rPr>
              <a:t>Programa Estadual de Vigilância da Qualidade dos </a:t>
            </a:r>
            <a:r>
              <a:rPr lang="pt-BR" sz="20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20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2000" b="1" i="1">
                <a:solidFill>
                  <a:srgbClr val="FF0000"/>
                </a:solidFill>
                <a:latin typeface="Arial" charset="0"/>
                <a:cs typeface="Arial" charset="0"/>
              </a:rPr>
              <a:t>Serviços de Mamografia - Paraná</a:t>
            </a:r>
            <a:r>
              <a:rPr lang="pt-BR" sz="200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7066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689860">
            <a:off x="6084888" y="1989138"/>
            <a:ext cx="2519362" cy="1074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0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6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6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70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706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70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1547813" y="6237288"/>
            <a:ext cx="3790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pt-BR" sz="1200"/>
              <a:t>Tab.1 –</a:t>
            </a:r>
            <a:r>
              <a:rPr lang="pt-BR" sz="1200" i="1"/>
              <a:t> </a:t>
            </a:r>
            <a:r>
              <a:rPr lang="pt-BR" sz="1200"/>
              <a:t>FONTE:  SESA/SVS/DEVE/DVIEP  - 13/08/2012</a:t>
            </a: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0" y="333375"/>
            <a:ext cx="50768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PEVQSM – PR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Programa Estadual de Vigilância da Qualidade dos 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Serviços de Mamografia - Paraná</a:t>
            </a:r>
            <a:r>
              <a:rPr lang="pt-BR" sz="140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158737" name="Object 17"/>
          <p:cNvGraphicFramePr>
            <a:graphicFrameLocks noChangeAspect="1"/>
          </p:cNvGraphicFramePr>
          <p:nvPr>
            <p:ph sz="half" idx="1"/>
          </p:nvPr>
        </p:nvGraphicFramePr>
        <p:xfrm>
          <a:off x="1547813" y="1125538"/>
          <a:ext cx="7416800" cy="2505075"/>
        </p:xfrm>
        <a:graphic>
          <a:graphicData uri="http://schemas.openxmlformats.org/presentationml/2006/ole">
            <p:oleObj spid="_x0000_s158737" name="Documento" r:id="rId3" imgW="6674119" imgH="2517098" progId="Word.Document.8">
              <p:embed/>
            </p:oleObj>
          </a:graphicData>
        </a:graphic>
      </p:graphicFrame>
      <p:graphicFrame>
        <p:nvGraphicFramePr>
          <p:cNvPr id="158739" name="Object 19"/>
          <p:cNvGraphicFramePr>
            <a:graphicFrameLocks noChangeAspect="1"/>
          </p:cNvGraphicFramePr>
          <p:nvPr>
            <p:ph sz="half" idx="2"/>
          </p:nvPr>
        </p:nvGraphicFramePr>
        <p:xfrm>
          <a:off x="1547813" y="3500438"/>
          <a:ext cx="7445375" cy="2762250"/>
        </p:xfrm>
        <a:graphic>
          <a:graphicData uri="http://schemas.openxmlformats.org/presentationml/2006/ole">
            <p:oleObj spid="_x0000_s158739" name="Documento" r:id="rId4" imgW="6682771" imgH="247888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104900" y="198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619250" y="1341438"/>
            <a:ext cx="589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pt-BR" sz="12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QUANTITATIVOS DE MAMOGRAFIAS REALIZADAS NO PARANÁ – 2001 à 2007</a:t>
            </a:r>
            <a:endParaRPr lang="pt-BR" sz="12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endParaRPr lang="pt-BR" sz="12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52229" name="Group 5"/>
          <p:cNvGraphicFramePr>
            <a:graphicFrameLocks noGrp="1"/>
          </p:cNvGraphicFramePr>
          <p:nvPr/>
        </p:nvGraphicFramePr>
        <p:xfrm>
          <a:off x="1692275" y="1700213"/>
          <a:ext cx="6415088" cy="548640"/>
        </p:xfrm>
        <a:graphic>
          <a:graphicData uri="http://schemas.openxmlformats.org/drawingml/2006/table">
            <a:tbl>
              <a:tblPr/>
              <a:tblGrid>
                <a:gridCol w="1063625"/>
                <a:gridCol w="1130300"/>
                <a:gridCol w="766763"/>
                <a:gridCol w="766762"/>
                <a:gridCol w="850900"/>
                <a:gridCol w="850900"/>
                <a:gridCol w="98583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53.487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109.093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112.239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132.671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140.512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168.725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183.459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55" name="Rectangle 31"/>
          <p:cNvSpPr>
            <a:spLocks noChangeArrowheads="1"/>
          </p:cNvSpPr>
          <p:nvPr/>
        </p:nvSpPr>
        <p:spPr bwMode="auto">
          <a:xfrm>
            <a:off x="395288" y="2349500"/>
            <a:ext cx="83534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8528" bIns="0" anchor="ctr">
            <a:spAutoFit/>
          </a:bodyPr>
          <a:lstStyle/>
          <a:p>
            <a:r>
              <a:rPr lang="pt-BR" sz="1400">
                <a:solidFill>
                  <a:srgbClr val="000000"/>
                </a:solidFill>
              </a:rPr>
              <a:t>Em 2007, a SESA/SUS custeou a execução de </a:t>
            </a:r>
            <a:r>
              <a:rPr lang="pt-BR" sz="1400" b="1">
                <a:solidFill>
                  <a:schemeClr val="accent2"/>
                </a:solidFill>
              </a:rPr>
              <a:t>183.459</a:t>
            </a:r>
            <a:r>
              <a:rPr lang="pt-BR" sz="1400">
                <a:solidFill>
                  <a:srgbClr val="000000"/>
                </a:solidFill>
              </a:rPr>
              <a:t> mamografias, num custo total de R$ </a:t>
            </a:r>
            <a:r>
              <a:rPr lang="pt-BR" sz="1400" b="1">
                <a:solidFill>
                  <a:schemeClr val="accent2"/>
                </a:solidFill>
              </a:rPr>
              <a:t>6.971.442,00</a:t>
            </a:r>
            <a:r>
              <a:rPr lang="pt-BR" sz="140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52323" name="Group 99"/>
          <p:cNvGraphicFramePr>
            <a:graphicFrameLocks noGrp="1"/>
          </p:cNvGraphicFramePr>
          <p:nvPr/>
        </p:nvGraphicFramePr>
        <p:xfrm>
          <a:off x="179388" y="2781300"/>
          <a:ext cx="8785225" cy="3286126"/>
        </p:xfrm>
        <a:graphic>
          <a:graphicData uri="http://schemas.openxmlformats.org/drawingml/2006/table">
            <a:tbl>
              <a:tblPr/>
              <a:tblGrid>
                <a:gridCol w="1393825"/>
                <a:gridCol w="795337"/>
                <a:gridCol w="950913"/>
                <a:gridCol w="792162"/>
                <a:gridCol w="1055688"/>
                <a:gridCol w="825500"/>
                <a:gridCol w="955675"/>
                <a:gridCol w="792162"/>
                <a:gridCol w="1223963"/>
              </a:tblGrid>
              <a:tr h="339725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PRODUÇÃO AMBULATORIAL - PROCEDIMENTOS DE MAMOGRAFIAS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11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Procedimento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2008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2009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2010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2008-2009 e 2010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13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Qtde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Valor 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Qtde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Valor 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Qtde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Valor 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Qtde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Valor 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MAMOGRAFIA UNILATERAL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205.446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8.744.760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137.876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5.616.360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31.620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711.832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374.942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15.072.952 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5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MAMOGRAFIA BILATERAL PARA RASTREA-MENTO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131.667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5.925.015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283.052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2.737.340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414.719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8.662.355 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205.446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8.744.760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269.543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11.541.375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314.672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13.449.172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789.661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R$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33.735.307,00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315" name="Rectangle 91"/>
          <p:cNvSpPr>
            <a:spLocks noChangeArrowheads="1"/>
          </p:cNvSpPr>
          <p:nvPr/>
        </p:nvSpPr>
        <p:spPr bwMode="auto">
          <a:xfrm>
            <a:off x="1476375" y="6092825"/>
            <a:ext cx="3455988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28528" bIns="0" anchor="ctr">
            <a:spAutoFit/>
          </a:bodyPr>
          <a:lstStyle/>
          <a:p>
            <a:r>
              <a:rPr lang="pt-BR" sz="1200">
                <a:solidFill>
                  <a:srgbClr val="000000"/>
                </a:solidFill>
              </a:rPr>
              <a:t>Tab. 4 – Fonte: SGS/SESA</a:t>
            </a:r>
          </a:p>
          <a:p>
            <a:pPr eaLnBrk="0" hangingPunct="0"/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52317" name="Rectangle 93"/>
          <p:cNvSpPr>
            <a:spLocks noChangeArrowheads="1"/>
          </p:cNvSpPr>
          <p:nvPr/>
        </p:nvSpPr>
        <p:spPr bwMode="auto">
          <a:xfrm>
            <a:off x="0" y="333375"/>
            <a:ext cx="50768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PEVQSM – PR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Programa Estadual de Vigilância da Qualidade dos 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Serviços de Mamografia - Paraná</a:t>
            </a:r>
            <a:r>
              <a:rPr lang="pt-BR" sz="1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2103438" y="-2889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103438" y="-444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3108325" y="2000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2097088" y="23002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2097088" y="25447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54432" name="Group 160"/>
          <p:cNvGraphicFramePr>
            <a:graphicFrameLocks noGrp="1"/>
          </p:cNvGraphicFramePr>
          <p:nvPr/>
        </p:nvGraphicFramePr>
        <p:xfrm>
          <a:off x="1908175" y="1341438"/>
          <a:ext cx="6985000" cy="3308350"/>
        </p:xfrm>
        <a:graphic>
          <a:graphicData uri="http://schemas.openxmlformats.org/drawingml/2006/table">
            <a:tbl>
              <a:tblPr/>
              <a:tblGrid>
                <a:gridCol w="1655763"/>
                <a:gridCol w="654050"/>
                <a:gridCol w="592137"/>
                <a:gridCol w="517525"/>
                <a:gridCol w="671513"/>
                <a:gridCol w="660400"/>
                <a:gridCol w="735012"/>
                <a:gridCol w="565150"/>
                <a:gridCol w="933450"/>
              </a:tblGrid>
              <a:tr h="2889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Localização Primária</a:t>
                      </a:r>
                      <a:b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Neoplasia Maligna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ESTIMATIVA DE CASOS NOVOS 2012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8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Homens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Mulheres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5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8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Paraná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Curitiba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Paraná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Curitiba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67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Casos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Taxa Bruta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Casos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Taxa Bruta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Casos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Taxa Bruta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Casos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Taxa Bruta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Próstata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3.550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66,12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64,79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Mama Feminina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55,83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75,74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Colo do Útero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13,79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15,02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Traquéia, Brônquio e Pulmão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1.330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24,80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22,87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15,19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17,15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Cólon e Reto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16,37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23,88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17,26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23,99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Estômago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17,06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16,15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8,74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9,87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434" name="Group 162"/>
          <p:cNvGraphicFramePr>
            <a:graphicFrameLocks noGrp="1"/>
          </p:cNvGraphicFramePr>
          <p:nvPr/>
        </p:nvGraphicFramePr>
        <p:xfrm>
          <a:off x="1908175" y="4652963"/>
          <a:ext cx="6985000" cy="1409066"/>
        </p:xfrm>
        <a:graphic>
          <a:graphicData uri="http://schemas.openxmlformats.org/drawingml/2006/table">
            <a:tbl>
              <a:tblPr/>
              <a:tblGrid>
                <a:gridCol w="1655763"/>
                <a:gridCol w="647700"/>
                <a:gridCol w="576262"/>
                <a:gridCol w="552450"/>
                <a:gridCol w="671513"/>
                <a:gridCol w="647700"/>
                <a:gridCol w="720725"/>
                <a:gridCol w="576262"/>
                <a:gridCol w="936625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Outras Localizações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2.820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52,39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52,57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2.290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41,12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39,44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Subtotal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12.890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239,71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2.170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247,94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11.350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203,82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2.380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247,71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Pele não Melanoma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3.380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62,94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65,04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3.620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65,03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43,61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Todas as Neoplasias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16.270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302,57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2.740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313,07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14.970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268,83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2.800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291,43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424" name="Rectangle 152"/>
          <p:cNvSpPr>
            <a:spLocks noChangeArrowheads="1"/>
          </p:cNvSpPr>
          <p:nvPr/>
        </p:nvSpPr>
        <p:spPr bwMode="auto">
          <a:xfrm>
            <a:off x="1979613" y="6189663"/>
            <a:ext cx="69135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pt-BR" sz="11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Tab. 5 – INCA -  Números arredondados para 10 ou múltiplos de 10</a:t>
            </a:r>
            <a:endParaRPr lang="pt-BR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54425" name="Rectangle 153"/>
          <p:cNvSpPr>
            <a:spLocks noChangeArrowheads="1"/>
          </p:cNvSpPr>
          <p:nvPr/>
        </p:nvSpPr>
        <p:spPr bwMode="auto">
          <a:xfrm>
            <a:off x="323850" y="1779588"/>
            <a:ext cx="129540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pt-BR" sz="1800" b="1">
                <a:solidFill>
                  <a:srgbClr val="FF0066"/>
                </a:solidFill>
              </a:rPr>
              <a:t>O câncer de mama continuará sendo em 2012, o tipo mais frequente</a:t>
            </a:r>
            <a:r>
              <a:rPr lang="pt-BR" sz="1800" b="1" u="sng">
                <a:solidFill>
                  <a:srgbClr val="FF0066"/>
                </a:solidFill>
              </a:rPr>
              <a:t> de neoplasia maligna em mulheres</a:t>
            </a:r>
            <a:r>
              <a:rPr lang="pt-BR" sz="1800" b="1">
                <a:solidFill>
                  <a:srgbClr val="FF0066"/>
                </a:solidFill>
              </a:rPr>
              <a:t> no Paraná</a:t>
            </a:r>
          </a:p>
        </p:txBody>
      </p:sp>
      <p:sp>
        <p:nvSpPr>
          <p:cNvPr id="54426" name="Rectangle 154"/>
          <p:cNvSpPr>
            <a:spLocks noChangeArrowheads="1"/>
          </p:cNvSpPr>
          <p:nvPr/>
        </p:nvSpPr>
        <p:spPr bwMode="auto">
          <a:xfrm>
            <a:off x="0" y="333375"/>
            <a:ext cx="50768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PEVQSM – PR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Programa Estadual de Vigilância da Qualidade dos 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Serviços de Mamografia - Paraná</a:t>
            </a:r>
            <a:r>
              <a:rPr lang="pt-BR" sz="1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15" name="Picture 11" descr="MAPA TOTAL MAMOGRAF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989138"/>
            <a:ext cx="77343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395288" y="1268413"/>
            <a:ext cx="8748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pt-BR" sz="1600"/>
              <a:t>                                                        </a:t>
            </a:r>
            <a:r>
              <a:rPr lang="pt-BR" sz="1600" b="1"/>
              <a:t>DISTRIBUIÇÃO DOS MAMÓGRAFOS NO PARANÁ</a:t>
            </a: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0" y="333375"/>
            <a:ext cx="50768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PEVQSM – PR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Programa Estadual de Vigilância da Qualidade dos 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Serviços de Mamografia - Paraná</a:t>
            </a:r>
            <a:r>
              <a:rPr lang="pt-BR" sz="140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72793" name="Group 89"/>
          <p:cNvGraphicFramePr>
            <a:graphicFrameLocks noGrp="1"/>
          </p:cNvGraphicFramePr>
          <p:nvPr>
            <p:ph/>
          </p:nvPr>
        </p:nvGraphicFramePr>
        <p:xfrm>
          <a:off x="6443663" y="5373688"/>
          <a:ext cx="2519362" cy="1096010"/>
        </p:xfrm>
        <a:graphic>
          <a:graphicData uri="http://schemas.openxmlformats.org/drawingml/2006/table">
            <a:tbl>
              <a:tblPr/>
              <a:tblGrid>
                <a:gridCol w="2022475"/>
                <a:gridCol w="496887"/>
              </a:tblGrid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MAMÓGRAFOS SUS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MAMÓGRAFOS NÃO PRESTAM SERVIÇOS SUS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DE SERVIÇOS SUS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NÃO PRESTADOR SUS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67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341438"/>
            <a:ext cx="8459788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333375"/>
            <a:ext cx="50768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PEVQSM – PR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Programa Estadual de Vigilância da Qualidade dos 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Serviços de Mamografia - Paraná</a:t>
            </a:r>
            <a:r>
              <a:rPr lang="pt-BR" sz="1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6" name="Group 6"/>
          <p:cNvGrpSpPr>
            <a:grpSpLocks noChangeAspect="1"/>
          </p:cNvGrpSpPr>
          <p:nvPr/>
        </p:nvGrpSpPr>
        <p:grpSpPr bwMode="auto">
          <a:xfrm>
            <a:off x="1727200" y="1412875"/>
            <a:ext cx="7416800" cy="5218113"/>
            <a:chOff x="0" y="0"/>
            <a:chExt cx="9440" cy="6640"/>
          </a:xfrm>
        </p:grpSpPr>
        <p:sp>
          <p:nvSpPr>
            <p:cNvPr id="76807" name="AutoShape 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440" cy="6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08" name="Rectangle 8"/>
            <p:cNvSpPr>
              <a:spLocks noChangeArrowheads="1"/>
            </p:cNvSpPr>
            <p:nvPr/>
          </p:nvSpPr>
          <p:spPr bwMode="auto">
            <a:xfrm>
              <a:off x="75" y="75"/>
              <a:ext cx="9275" cy="6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09" name="Rectangle 9"/>
            <p:cNvSpPr>
              <a:spLocks noChangeArrowheads="1"/>
            </p:cNvSpPr>
            <p:nvPr/>
          </p:nvSpPr>
          <p:spPr bwMode="auto">
            <a:xfrm>
              <a:off x="75" y="719"/>
              <a:ext cx="9275" cy="435"/>
            </a:xfrm>
            <a:prstGeom prst="rect">
              <a:avLst/>
            </a:prstGeom>
            <a:solidFill>
              <a:srgbClr val="00007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10" name="Rectangle 10"/>
            <p:cNvSpPr>
              <a:spLocks noChangeArrowheads="1"/>
            </p:cNvSpPr>
            <p:nvPr/>
          </p:nvSpPr>
          <p:spPr bwMode="auto">
            <a:xfrm>
              <a:off x="75" y="540"/>
              <a:ext cx="9275" cy="974"/>
            </a:xfrm>
            <a:prstGeom prst="rect">
              <a:avLst/>
            </a:prstGeom>
            <a:solidFill>
              <a:srgbClr val="0000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BR" sz="1200"/>
                <a:t>EQUIPAMENTOS DE MAMOGRAFIA – PARANÁ - 2012</a:t>
              </a:r>
              <a:endParaRPr lang="pt-BR"/>
            </a:p>
          </p:txBody>
        </p:sp>
        <p:sp>
          <p:nvSpPr>
            <p:cNvPr id="76811" name="Rectangle 11"/>
            <p:cNvSpPr>
              <a:spLocks noChangeArrowheads="1"/>
            </p:cNvSpPr>
            <p:nvPr/>
          </p:nvSpPr>
          <p:spPr bwMode="auto">
            <a:xfrm>
              <a:off x="75" y="1514"/>
              <a:ext cx="9275" cy="240"/>
            </a:xfrm>
            <a:prstGeom prst="rect">
              <a:avLst/>
            </a:prstGeom>
            <a:solidFill>
              <a:srgbClr val="0000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12" name="Rectangle 12"/>
            <p:cNvSpPr>
              <a:spLocks noChangeArrowheads="1"/>
            </p:cNvSpPr>
            <p:nvPr/>
          </p:nvSpPr>
          <p:spPr bwMode="auto">
            <a:xfrm>
              <a:off x="75" y="1754"/>
              <a:ext cx="9275" cy="239"/>
            </a:xfrm>
            <a:prstGeom prst="rect">
              <a:avLst/>
            </a:prstGeom>
            <a:solidFill>
              <a:srgbClr val="00007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13" name="Rectangle 13"/>
            <p:cNvSpPr>
              <a:spLocks noChangeArrowheads="1"/>
            </p:cNvSpPr>
            <p:nvPr/>
          </p:nvSpPr>
          <p:spPr bwMode="auto">
            <a:xfrm>
              <a:off x="75" y="1993"/>
              <a:ext cx="9275" cy="195"/>
            </a:xfrm>
            <a:prstGeom prst="rect">
              <a:avLst/>
            </a:prstGeom>
            <a:solidFill>
              <a:srgbClr val="00007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14" name="Rectangle 14"/>
            <p:cNvSpPr>
              <a:spLocks noChangeArrowheads="1"/>
            </p:cNvSpPr>
            <p:nvPr/>
          </p:nvSpPr>
          <p:spPr bwMode="auto">
            <a:xfrm>
              <a:off x="75" y="2188"/>
              <a:ext cx="9275" cy="180"/>
            </a:xfrm>
            <a:prstGeom prst="rect">
              <a:avLst/>
            </a:prstGeom>
            <a:solidFill>
              <a:srgbClr val="00007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15" name="Rectangle 15"/>
            <p:cNvSpPr>
              <a:spLocks noChangeArrowheads="1"/>
            </p:cNvSpPr>
            <p:nvPr/>
          </p:nvSpPr>
          <p:spPr bwMode="auto">
            <a:xfrm>
              <a:off x="75" y="2368"/>
              <a:ext cx="9275" cy="150"/>
            </a:xfrm>
            <a:prstGeom prst="rect">
              <a:avLst/>
            </a:prstGeom>
            <a:solidFill>
              <a:srgbClr val="00007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16" name="Rectangle 16"/>
            <p:cNvSpPr>
              <a:spLocks noChangeArrowheads="1"/>
            </p:cNvSpPr>
            <p:nvPr/>
          </p:nvSpPr>
          <p:spPr bwMode="auto">
            <a:xfrm>
              <a:off x="75" y="2518"/>
              <a:ext cx="9275" cy="150"/>
            </a:xfrm>
            <a:prstGeom prst="rect">
              <a:avLst/>
            </a:prstGeom>
            <a:solidFill>
              <a:srgbClr val="0000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17" name="Rectangle 17"/>
            <p:cNvSpPr>
              <a:spLocks noChangeArrowheads="1"/>
            </p:cNvSpPr>
            <p:nvPr/>
          </p:nvSpPr>
          <p:spPr bwMode="auto">
            <a:xfrm>
              <a:off x="75" y="2668"/>
              <a:ext cx="9275" cy="135"/>
            </a:xfrm>
            <a:prstGeom prst="rect">
              <a:avLst/>
            </a:prstGeom>
            <a:solidFill>
              <a:srgbClr val="00006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18" name="Rectangle 18"/>
            <p:cNvSpPr>
              <a:spLocks noChangeArrowheads="1"/>
            </p:cNvSpPr>
            <p:nvPr/>
          </p:nvSpPr>
          <p:spPr bwMode="auto">
            <a:xfrm>
              <a:off x="75" y="2803"/>
              <a:ext cx="9275" cy="150"/>
            </a:xfrm>
            <a:prstGeom prst="rect">
              <a:avLst/>
            </a:prstGeom>
            <a:solidFill>
              <a:srgbClr val="0000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19" name="Rectangle 19"/>
            <p:cNvSpPr>
              <a:spLocks noChangeArrowheads="1"/>
            </p:cNvSpPr>
            <p:nvPr/>
          </p:nvSpPr>
          <p:spPr bwMode="auto">
            <a:xfrm>
              <a:off x="75" y="2953"/>
              <a:ext cx="9275" cy="120"/>
            </a:xfrm>
            <a:prstGeom prst="rect">
              <a:avLst/>
            </a:prstGeom>
            <a:solidFill>
              <a:srgbClr val="0000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20" name="Rectangle 20"/>
            <p:cNvSpPr>
              <a:spLocks noChangeArrowheads="1"/>
            </p:cNvSpPr>
            <p:nvPr/>
          </p:nvSpPr>
          <p:spPr bwMode="auto">
            <a:xfrm>
              <a:off x="75" y="3073"/>
              <a:ext cx="9275" cy="165"/>
            </a:xfrm>
            <a:prstGeom prst="rect">
              <a:avLst/>
            </a:prstGeom>
            <a:solidFill>
              <a:srgbClr val="0000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21" name="Rectangle 21"/>
            <p:cNvSpPr>
              <a:spLocks noChangeArrowheads="1"/>
            </p:cNvSpPr>
            <p:nvPr/>
          </p:nvSpPr>
          <p:spPr bwMode="auto">
            <a:xfrm>
              <a:off x="75" y="3238"/>
              <a:ext cx="9275" cy="119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22" name="Rectangle 22"/>
            <p:cNvSpPr>
              <a:spLocks noChangeArrowheads="1"/>
            </p:cNvSpPr>
            <p:nvPr/>
          </p:nvSpPr>
          <p:spPr bwMode="auto">
            <a:xfrm>
              <a:off x="75" y="3357"/>
              <a:ext cx="9275" cy="105"/>
            </a:xfrm>
            <a:prstGeom prst="rect">
              <a:avLst/>
            </a:prstGeom>
            <a:solidFill>
              <a:srgbClr val="0000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23" name="Rectangle 23"/>
            <p:cNvSpPr>
              <a:spLocks noChangeArrowheads="1"/>
            </p:cNvSpPr>
            <p:nvPr/>
          </p:nvSpPr>
          <p:spPr bwMode="auto">
            <a:xfrm>
              <a:off x="75" y="3462"/>
              <a:ext cx="9275" cy="120"/>
            </a:xfrm>
            <a:prstGeom prst="rect">
              <a:avLst/>
            </a:prstGeom>
            <a:solidFill>
              <a:srgbClr val="0000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24" name="Rectangle 24"/>
            <p:cNvSpPr>
              <a:spLocks noChangeArrowheads="1"/>
            </p:cNvSpPr>
            <p:nvPr/>
          </p:nvSpPr>
          <p:spPr bwMode="auto">
            <a:xfrm>
              <a:off x="75" y="3582"/>
              <a:ext cx="9275" cy="105"/>
            </a:xfrm>
            <a:prstGeom prst="rect">
              <a:avLst/>
            </a:prstGeom>
            <a:solidFill>
              <a:srgbClr val="000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25" name="Rectangle 25"/>
            <p:cNvSpPr>
              <a:spLocks noChangeArrowheads="1"/>
            </p:cNvSpPr>
            <p:nvPr/>
          </p:nvSpPr>
          <p:spPr bwMode="auto">
            <a:xfrm>
              <a:off x="75" y="3687"/>
              <a:ext cx="9275" cy="120"/>
            </a:xfrm>
            <a:prstGeom prst="rect">
              <a:avLst/>
            </a:prstGeom>
            <a:solidFill>
              <a:srgbClr val="00005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26" name="Rectangle 26"/>
            <p:cNvSpPr>
              <a:spLocks noChangeArrowheads="1"/>
            </p:cNvSpPr>
            <p:nvPr/>
          </p:nvSpPr>
          <p:spPr bwMode="auto">
            <a:xfrm>
              <a:off x="75" y="3807"/>
              <a:ext cx="9275" cy="135"/>
            </a:xfrm>
            <a:prstGeom prst="rect">
              <a:avLst/>
            </a:prstGeom>
            <a:solidFill>
              <a:srgbClr val="0000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27" name="Rectangle 27"/>
            <p:cNvSpPr>
              <a:spLocks noChangeArrowheads="1"/>
            </p:cNvSpPr>
            <p:nvPr/>
          </p:nvSpPr>
          <p:spPr bwMode="auto">
            <a:xfrm>
              <a:off x="75" y="3942"/>
              <a:ext cx="9275" cy="105"/>
            </a:xfrm>
            <a:prstGeom prst="rect">
              <a:avLst/>
            </a:prstGeom>
            <a:solidFill>
              <a:srgbClr val="00005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28" name="Rectangle 28"/>
            <p:cNvSpPr>
              <a:spLocks noChangeArrowheads="1"/>
            </p:cNvSpPr>
            <p:nvPr/>
          </p:nvSpPr>
          <p:spPr bwMode="auto">
            <a:xfrm>
              <a:off x="75" y="4047"/>
              <a:ext cx="9275" cy="120"/>
            </a:xfrm>
            <a:prstGeom prst="rect">
              <a:avLst/>
            </a:prstGeom>
            <a:solidFill>
              <a:srgbClr val="00005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29" name="Rectangle 29"/>
            <p:cNvSpPr>
              <a:spLocks noChangeArrowheads="1"/>
            </p:cNvSpPr>
            <p:nvPr/>
          </p:nvSpPr>
          <p:spPr bwMode="auto">
            <a:xfrm>
              <a:off x="75" y="4167"/>
              <a:ext cx="9275" cy="105"/>
            </a:xfrm>
            <a:prstGeom prst="rect">
              <a:avLst/>
            </a:prstGeom>
            <a:solidFill>
              <a:srgbClr val="0000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30" name="Rectangle 30"/>
            <p:cNvSpPr>
              <a:spLocks noChangeArrowheads="1"/>
            </p:cNvSpPr>
            <p:nvPr/>
          </p:nvSpPr>
          <p:spPr bwMode="auto">
            <a:xfrm>
              <a:off x="75" y="4272"/>
              <a:ext cx="9275" cy="120"/>
            </a:xfrm>
            <a:prstGeom prst="rect">
              <a:avLst/>
            </a:prstGeom>
            <a:solidFill>
              <a:srgbClr val="00005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31" name="Rectangle 31"/>
            <p:cNvSpPr>
              <a:spLocks noChangeArrowheads="1"/>
            </p:cNvSpPr>
            <p:nvPr/>
          </p:nvSpPr>
          <p:spPr bwMode="auto">
            <a:xfrm>
              <a:off x="75" y="0"/>
              <a:ext cx="9275" cy="4527"/>
            </a:xfrm>
            <a:prstGeom prst="rect">
              <a:avLst/>
            </a:prstGeom>
            <a:solidFill>
              <a:srgbClr val="0000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32" name="Rectangle 32"/>
            <p:cNvSpPr>
              <a:spLocks noChangeArrowheads="1"/>
            </p:cNvSpPr>
            <p:nvPr/>
          </p:nvSpPr>
          <p:spPr bwMode="auto">
            <a:xfrm>
              <a:off x="75" y="4527"/>
              <a:ext cx="9275" cy="119"/>
            </a:xfrm>
            <a:prstGeom prst="rect">
              <a:avLst/>
            </a:prstGeom>
            <a:solidFill>
              <a:srgbClr val="0000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33" name="Rectangle 33"/>
            <p:cNvSpPr>
              <a:spLocks noChangeArrowheads="1"/>
            </p:cNvSpPr>
            <p:nvPr/>
          </p:nvSpPr>
          <p:spPr bwMode="auto">
            <a:xfrm>
              <a:off x="75" y="4646"/>
              <a:ext cx="9275" cy="105"/>
            </a:xfrm>
            <a:prstGeom prst="rect">
              <a:avLst/>
            </a:prstGeom>
            <a:solidFill>
              <a:srgbClr val="00004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34" name="Rectangle 34"/>
            <p:cNvSpPr>
              <a:spLocks noChangeArrowheads="1"/>
            </p:cNvSpPr>
            <p:nvPr/>
          </p:nvSpPr>
          <p:spPr bwMode="auto">
            <a:xfrm>
              <a:off x="75" y="4751"/>
              <a:ext cx="9275" cy="135"/>
            </a:xfrm>
            <a:prstGeom prst="rect">
              <a:avLst/>
            </a:prstGeom>
            <a:solidFill>
              <a:srgbClr val="00004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35" name="Rectangle 35"/>
            <p:cNvSpPr>
              <a:spLocks noChangeArrowheads="1"/>
            </p:cNvSpPr>
            <p:nvPr/>
          </p:nvSpPr>
          <p:spPr bwMode="auto">
            <a:xfrm>
              <a:off x="75" y="4886"/>
              <a:ext cx="9275" cy="150"/>
            </a:xfrm>
            <a:prstGeom prst="rect">
              <a:avLst/>
            </a:prstGeom>
            <a:solidFill>
              <a:srgbClr val="0000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36" name="Rectangle 36"/>
            <p:cNvSpPr>
              <a:spLocks noChangeArrowheads="1"/>
            </p:cNvSpPr>
            <p:nvPr/>
          </p:nvSpPr>
          <p:spPr bwMode="auto">
            <a:xfrm>
              <a:off x="75" y="5036"/>
              <a:ext cx="9275" cy="150"/>
            </a:xfrm>
            <a:prstGeom prst="rect">
              <a:avLst/>
            </a:prstGeom>
            <a:solidFill>
              <a:srgbClr val="00004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37" name="Rectangle 37"/>
            <p:cNvSpPr>
              <a:spLocks noChangeArrowheads="1"/>
            </p:cNvSpPr>
            <p:nvPr/>
          </p:nvSpPr>
          <p:spPr bwMode="auto">
            <a:xfrm>
              <a:off x="75" y="5186"/>
              <a:ext cx="9275" cy="180"/>
            </a:xfrm>
            <a:prstGeom prst="rect">
              <a:avLst/>
            </a:prstGeom>
            <a:solidFill>
              <a:srgbClr val="00004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38" name="Rectangle 38"/>
            <p:cNvSpPr>
              <a:spLocks noChangeArrowheads="1"/>
            </p:cNvSpPr>
            <p:nvPr/>
          </p:nvSpPr>
          <p:spPr bwMode="auto">
            <a:xfrm>
              <a:off x="75" y="5366"/>
              <a:ext cx="9275" cy="150"/>
            </a:xfrm>
            <a:prstGeom prst="rect">
              <a:avLst/>
            </a:prstGeom>
            <a:solidFill>
              <a:srgbClr val="00004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39" name="Rectangle 39"/>
            <p:cNvSpPr>
              <a:spLocks noChangeArrowheads="1"/>
            </p:cNvSpPr>
            <p:nvPr/>
          </p:nvSpPr>
          <p:spPr bwMode="auto">
            <a:xfrm>
              <a:off x="75" y="5516"/>
              <a:ext cx="9275" cy="225"/>
            </a:xfrm>
            <a:prstGeom prst="rect">
              <a:avLst/>
            </a:prstGeom>
            <a:solidFill>
              <a:srgbClr val="00004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40" name="Rectangle 40"/>
            <p:cNvSpPr>
              <a:spLocks noChangeArrowheads="1"/>
            </p:cNvSpPr>
            <p:nvPr/>
          </p:nvSpPr>
          <p:spPr bwMode="auto">
            <a:xfrm>
              <a:off x="75" y="5741"/>
              <a:ext cx="9275" cy="224"/>
            </a:xfrm>
            <a:prstGeom prst="rect">
              <a:avLst/>
            </a:prstGeom>
            <a:solidFill>
              <a:srgbClr val="000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41" name="Rectangle 41"/>
            <p:cNvSpPr>
              <a:spLocks noChangeArrowheads="1"/>
            </p:cNvSpPr>
            <p:nvPr/>
          </p:nvSpPr>
          <p:spPr bwMode="auto">
            <a:xfrm>
              <a:off x="75" y="5965"/>
              <a:ext cx="9275" cy="255"/>
            </a:xfrm>
            <a:prstGeom prst="rect">
              <a:avLst/>
            </a:prstGeom>
            <a:solidFill>
              <a:srgbClr val="00003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42" name="Rectangle 42"/>
            <p:cNvSpPr>
              <a:spLocks noChangeArrowheads="1"/>
            </p:cNvSpPr>
            <p:nvPr/>
          </p:nvSpPr>
          <p:spPr bwMode="auto">
            <a:xfrm>
              <a:off x="75" y="6220"/>
              <a:ext cx="9275" cy="345"/>
            </a:xfrm>
            <a:prstGeom prst="rect">
              <a:avLst/>
            </a:prstGeom>
            <a:solidFill>
              <a:srgbClr val="0000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43" name="Rectangle 43"/>
            <p:cNvSpPr>
              <a:spLocks noChangeArrowheads="1"/>
            </p:cNvSpPr>
            <p:nvPr/>
          </p:nvSpPr>
          <p:spPr bwMode="auto">
            <a:xfrm>
              <a:off x="75" y="75"/>
              <a:ext cx="9275" cy="649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44" name="Freeform 44"/>
            <p:cNvSpPr>
              <a:spLocks/>
            </p:cNvSpPr>
            <p:nvPr/>
          </p:nvSpPr>
          <p:spPr bwMode="auto">
            <a:xfrm>
              <a:off x="2536" y="3148"/>
              <a:ext cx="1171" cy="914"/>
            </a:xfrm>
            <a:custGeom>
              <a:avLst/>
              <a:gdLst/>
              <a:ahLst/>
              <a:cxnLst>
                <a:cxn ang="0">
                  <a:pos x="1111" y="689"/>
                </a:cxn>
                <a:cxn ang="0">
                  <a:pos x="1006" y="659"/>
                </a:cxn>
                <a:cxn ang="0">
                  <a:pos x="901" y="644"/>
                </a:cxn>
                <a:cxn ang="0">
                  <a:pos x="796" y="614"/>
                </a:cxn>
                <a:cxn ang="0">
                  <a:pos x="691" y="584"/>
                </a:cxn>
                <a:cxn ang="0">
                  <a:pos x="601" y="554"/>
                </a:cxn>
                <a:cxn ang="0">
                  <a:pos x="511" y="524"/>
                </a:cxn>
                <a:cxn ang="0">
                  <a:pos x="421" y="479"/>
                </a:cxn>
                <a:cxn ang="0">
                  <a:pos x="346" y="434"/>
                </a:cxn>
                <a:cxn ang="0">
                  <a:pos x="301" y="404"/>
                </a:cxn>
                <a:cxn ang="0">
                  <a:pos x="225" y="374"/>
                </a:cxn>
                <a:cxn ang="0">
                  <a:pos x="165" y="329"/>
                </a:cxn>
                <a:cxn ang="0">
                  <a:pos x="120" y="269"/>
                </a:cxn>
                <a:cxn ang="0">
                  <a:pos x="75" y="224"/>
                </a:cxn>
                <a:cxn ang="0">
                  <a:pos x="45" y="179"/>
                </a:cxn>
                <a:cxn ang="0">
                  <a:pos x="30" y="134"/>
                </a:cxn>
                <a:cxn ang="0">
                  <a:pos x="0" y="75"/>
                </a:cxn>
                <a:cxn ang="0">
                  <a:pos x="0" y="30"/>
                </a:cxn>
                <a:cxn ang="0">
                  <a:pos x="0" y="224"/>
                </a:cxn>
                <a:cxn ang="0">
                  <a:pos x="0" y="284"/>
                </a:cxn>
                <a:cxn ang="0">
                  <a:pos x="15" y="329"/>
                </a:cxn>
                <a:cxn ang="0">
                  <a:pos x="30" y="374"/>
                </a:cxn>
                <a:cxn ang="0">
                  <a:pos x="60" y="434"/>
                </a:cxn>
                <a:cxn ang="0">
                  <a:pos x="105" y="479"/>
                </a:cxn>
                <a:cxn ang="0">
                  <a:pos x="150" y="524"/>
                </a:cxn>
                <a:cxn ang="0">
                  <a:pos x="195" y="569"/>
                </a:cxn>
                <a:cxn ang="0">
                  <a:pos x="256" y="614"/>
                </a:cxn>
                <a:cxn ang="0">
                  <a:pos x="316" y="644"/>
                </a:cxn>
                <a:cxn ang="0">
                  <a:pos x="391" y="689"/>
                </a:cxn>
                <a:cxn ang="0">
                  <a:pos x="466" y="719"/>
                </a:cxn>
                <a:cxn ang="0">
                  <a:pos x="556" y="764"/>
                </a:cxn>
                <a:cxn ang="0">
                  <a:pos x="646" y="794"/>
                </a:cxn>
                <a:cxn ang="0">
                  <a:pos x="736" y="824"/>
                </a:cxn>
                <a:cxn ang="0">
                  <a:pos x="841" y="854"/>
                </a:cxn>
                <a:cxn ang="0">
                  <a:pos x="946" y="869"/>
                </a:cxn>
                <a:cxn ang="0">
                  <a:pos x="1051" y="899"/>
                </a:cxn>
                <a:cxn ang="0">
                  <a:pos x="1171" y="914"/>
                </a:cxn>
              </a:cxnLst>
              <a:rect l="0" t="0" r="r" b="b"/>
              <a:pathLst>
                <a:path w="1171" h="914">
                  <a:moveTo>
                    <a:pt x="1171" y="689"/>
                  </a:moveTo>
                  <a:lnTo>
                    <a:pt x="1111" y="689"/>
                  </a:lnTo>
                  <a:lnTo>
                    <a:pt x="1051" y="674"/>
                  </a:lnTo>
                  <a:lnTo>
                    <a:pt x="1006" y="659"/>
                  </a:lnTo>
                  <a:lnTo>
                    <a:pt x="946" y="644"/>
                  </a:lnTo>
                  <a:lnTo>
                    <a:pt x="901" y="644"/>
                  </a:lnTo>
                  <a:lnTo>
                    <a:pt x="841" y="629"/>
                  </a:lnTo>
                  <a:lnTo>
                    <a:pt x="796" y="614"/>
                  </a:lnTo>
                  <a:lnTo>
                    <a:pt x="736" y="599"/>
                  </a:lnTo>
                  <a:lnTo>
                    <a:pt x="691" y="584"/>
                  </a:lnTo>
                  <a:lnTo>
                    <a:pt x="646" y="569"/>
                  </a:lnTo>
                  <a:lnTo>
                    <a:pt x="601" y="554"/>
                  </a:lnTo>
                  <a:lnTo>
                    <a:pt x="556" y="539"/>
                  </a:lnTo>
                  <a:lnTo>
                    <a:pt x="511" y="524"/>
                  </a:lnTo>
                  <a:lnTo>
                    <a:pt x="466" y="494"/>
                  </a:lnTo>
                  <a:lnTo>
                    <a:pt x="421" y="479"/>
                  </a:lnTo>
                  <a:lnTo>
                    <a:pt x="391" y="464"/>
                  </a:lnTo>
                  <a:lnTo>
                    <a:pt x="346" y="434"/>
                  </a:lnTo>
                  <a:lnTo>
                    <a:pt x="316" y="419"/>
                  </a:lnTo>
                  <a:lnTo>
                    <a:pt x="301" y="404"/>
                  </a:lnTo>
                  <a:lnTo>
                    <a:pt x="256" y="389"/>
                  </a:lnTo>
                  <a:lnTo>
                    <a:pt x="225" y="374"/>
                  </a:lnTo>
                  <a:lnTo>
                    <a:pt x="195" y="344"/>
                  </a:lnTo>
                  <a:lnTo>
                    <a:pt x="165" y="329"/>
                  </a:lnTo>
                  <a:lnTo>
                    <a:pt x="150" y="299"/>
                  </a:lnTo>
                  <a:lnTo>
                    <a:pt x="120" y="269"/>
                  </a:lnTo>
                  <a:lnTo>
                    <a:pt x="105" y="254"/>
                  </a:lnTo>
                  <a:lnTo>
                    <a:pt x="75" y="224"/>
                  </a:lnTo>
                  <a:lnTo>
                    <a:pt x="60" y="209"/>
                  </a:lnTo>
                  <a:lnTo>
                    <a:pt x="45" y="179"/>
                  </a:lnTo>
                  <a:lnTo>
                    <a:pt x="30" y="149"/>
                  </a:lnTo>
                  <a:lnTo>
                    <a:pt x="30" y="134"/>
                  </a:lnTo>
                  <a:lnTo>
                    <a:pt x="15" y="104"/>
                  </a:lnTo>
                  <a:lnTo>
                    <a:pt x="0" y="75"/>
                  </a:lnTo>
                  <a:lnTo>
                    <a:pt x="0" y="6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0" y="224"/>
                  </a:lnTo>
                  <a:lnTo>
                    <a:pt x="0" y="254"/>
                  </a:lnTo>
                  <a:lnTo>
                    <a:pt x="0" y="284"/>
                  </a:lnTo>
                  <a:lnTo>
                    <a:pt x="0" y="299"/>
                  </a:lnTo>
                  <a:lnTo>
                    <a:pt x="15" y="329"/>
                  </a:lnTo>
                  <a:lnTo>
                    <a:pt x="30" y="359"/>
                  </a:lnTo>
                  <a:lnTo>
                    <a:pt x="30" y="374"/>
                  </a:lnTo>
                  <a:lnTo>
                    <a:pt x="45" y="404"/>
                  </a:lnTo>
                  <a:lnTo>
                    <a:pt x="60" y="434"/>
                  </a:lnTo>
                  <a:lnTo>
                    <a:pt x="75" y="449"/>
                  </a:lnTo>
                  <a:lnTo>
                    <a:pt x="105" y="479"/>
                  </a:lnTo>
                  <a:lnTo>
                    <a:pt x="120" y="494"/>
                  </a:lnTo>
                  <a:lnTo>
                    <a:pt x="150" y="524"/>
                  </a:lnTo>
                  <a:lnTo>
                    <a:pt x="165" y="554"/>
                  </a:lnTo>
                  <a:lnTo>
                    <a:pt x="195" y="569"/>
                  </a:lnTo>
                  <a:lnTo>
                    <a:pt x="225" y="599"/>
                  </a:lnTo>
                  <a:lnTo>
                    <a:pt x="256" y="614"/>
                  </a:lnTo>
                  <a:lnTo>
                    <a:pt x="301" y="629"/>
                  </a:lnTo>
                  <a:lnTo>
                    <a:pt x="316" y="644"/>
                  </a:lnTo>
                  <a:lnTo>
                    <a:pt x="346" y="659"/>
                  </a:lnTo>
                  <a:lnTo>
                    <a:pt x="391" y="689"/>
                  </a:lnTo>
                  <a:lnTo>
                    <a:pt x="421" y="704"/>
                  </a:lnTo>
                  <a:lnTo>
                    <a:pt x="466" y="719"/>
                  </a:lnTo>
                  <a:lnTo>
                    <a:pt x="511" y="749"/>
                  </a:lnTo>
                  <a:lnTo>
                    <a:pt x="556" y="764"/>
                  </a:lnTo>
                  <a:lnTo>
                    <a:pt x="601" y="779"/>
                  </a:lnTo>
                  <a:lnTo>
                    <a:pt x="646" y="794"/>
                  </a:lnTo>
                  <a:lnTo>
                    <a:pt x="691" y="809"/>
                  </a:lnTo>
                  <a:lnTo>
                    <a:pt x="736" y="824"/>
                  </a:lnTo>
                  <a:lnTo>
                    <a:pt x="796" y="839"/>
                  </a:lnTo>
                  <a:lnTo>
                    <a:pt x="841" y="854"/>
                  </a:lnTo>
                  <a:lnTo>
                    <a:pt x="901" y="869"/>
                  </a:lnTo>
                  <a:lnTo>
                    <a:pt x="946" y="869"/>
                  </a:lnTo>
                  <a:lnTo>
                    <a:pt x="1006" y="884"/>
                  </a:lnTo>
                  <a:lnTo>
                    <a:pt x="1051" y="899"/>
                  </a:lnTo>
                  <a:lnTo>
                    <a:pt x="1111" y="914"/>
                  </a:lnTo>
                  <a:lnTo>
                    <a:pt x="1171" y="914"/>
                  </a:lnTo>
                  <a:lnTo>
                    <a:pt x="1171" y="689"/>
                  </a:lnTo>
                  <a:close/>
                </a:path>
              </a:pathLst>
            </a:custGeom>
            <a:solidFill>
              <a:srgbClr val="4D1A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45" name="Freeform 45"/>
            <p:cNvSpPr>
              <a:spLocks/>
            </p:cNvSpPr>
            <p:nvPr/>
          </p:nvSpPr>
          <p:spPr bwMode="auto">
            <a:xfrm>
              <a:off x="3707" y="3163"/>
              <a:ext cx="570" cy="914"/>
            </a:xfrm>
            <a:custGeom>
              <a:avLst/>
              <a:gdLst/>
              <a:ahLst/>
              <a:cxnLst>
                <a:cxn ang="0">
                  <a:pos x="570" y="0"/>
                </a:cxn>
                <a:cxn ang="0">
                  <a:pos x="0" y="689"/>
                </a:cxn>
                <a:cxn ang="0">
                  <a:pos x="0" y="914"/>
                </a:cxn>
                <a:cxn ang="0">
                  <a:pos x="570" y="224"/>
                </a:cxn>
                <a:cxn ang="0">
                  <a:pos x="570" y="0"/>
                </a:cxn>
              </a:cxnLst>
              <a:rect l="0" t="0" r="r" b="b"/>
              <a:pathLst>
                <a:path w="570" h="914">
                  <a:moveTo>
                    <a:pt x="570" y="0"/>
                  </a:moveTo>
                  <a:lnTo>
                    <a:pt x="0" y="689"/>
                  </a:lnTo>
                  <a:lnTo>
                    <a:pt x="0" y="914"/>
                  </a:lnTo>
                  <a:lnTo>
                    <a:pt x="570" y="224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rgbClr val="4D1A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46" name="Freeform 46"/>
            <p:cNvSpPr>
              <a:spLocks/>
            </p:cNvSpPr>
            <p:nvPr/>
          </p:nvSpPr>
          <p:spPr bwMode="auto">
            <a:xfrm>
              <a:off x="2536" y="2428"/>
              <a:ext cx="1741" cy="1424"/>
            </a:xfrm>
            <a:custGeom>
              <a:avLst/>
              <a:gdLst/>
              <a:ahLst/>
              <a:cxnLst>
                <a:cxn ang="0">
                  <a:pos x="1111" y="1409"/>
                </a:cxn>
                <a:cxn ang="0">
                  <a:pos x="1006" y="1394"/>
                </a:cxn>
                <a:cxn ang="0">
                  <a:pos x="901" y="1379"/>
                </a:cxn>
                <a:cxn ang="0">
                  <a:pos x="796" y="1349"/>
                </a:cxn>
                <a:cxn ang="0">
                  <a:pos x="691" y="1319"/>
                </a:cxn>
                <a:cxn ang="0">
                  <a:pos x="601" y="1289"/>
                </a:cxn>
                <a:cxn ang="0">
                  <a:pos x="511" y="1244"/>
                </a:cxn>
                <a:cxn ang="0">
                  <a:pos x="421" y="1214"/>
                </a:cxn>
                <a:cxn ang="0">
                  <a:pos x="346" y="1169"/>
                </a:cxn>
                <a:cxn ang="0">
                  <a:pos x="271" y="1124"/>
                </a:cxn>
                <a:cxn ang="0">
                  <a:pos x="210" y="1094"/>
                </a:cxn>
                <a:cxn ang="0">
                  <a:pos x="165" y="1034"/>
                </a:cxn>
                <a:cxn ang="0">
                  <a:pos x="105" y="989"/>
                </a:cxn>
                <a:cxn ang="0">
                  <a:pos x="75" y="944"/>
                </a:cxn>
                <a:cxn ang="0">
                  <a:pos x="45" y="899"/>
                </a:cxn>
                <a:cxn ang="0">
                  <a:pos x="15" y="839"/>
                </a:cxn>
                <a:cxn ang="0">
                  <a:pos x="0" y="795"/>
                </a:cxn>
                <a:cxn ang="0">
                  <a:pos x="0" y="750"/>
                </a:cxn>
                <a:cxn ang="0">
                  <a:pos x="0" y="690"/>
                </a:cxn>
                <a:cxn ang="0">
                  <a:pos x="15" y="645"/>
                </a:cxn>
                <a:cxn ang="0">
                  <a:pos x="30" y="600"/>
                </a:cxn>
                <a:cxn ang="0">
                  <a:pos x="45" y="555"/>
                </a:cxn>
                <a:cxn ang="0">
                  <a:pos x="75" y="510"/>
                </a:cxn>
                <a:cxn ang="0">
                  <a:pos x="120" y="450"/>
                </a:cxn>
                <a:cxn ang="0">
                  <a:pos x="165" y="405"/>
                </a:cxn>
                <a:cxn ang="0">
                  <a:pos x="225" y="360"/>
                </a:cxn>
                <a:cxn ang="0">
                  <a:pos x="301" y="315"/>
                </a:cxn>
                <a:cxn ang="0">
                  <a:pos x="361" y="285"/>
                </a:cxn>
                <a:cxn ang="0">
                  <a:pos x="451" y="240"/>
                </a:cxn>
                <a:cxn ang="0">
                  <a:pos x="526" y="210"/>
                </a:cxn>
                <a:cxn ang="0">
                  <a:pos x="616" y="165"/>
                </a:cxn>
                <a:cxn ang="0">
                  <a:pos x="721" y="135"/>
                </a:cxn>
                <a:cxn ang="0">
                  <a:pos x="811" y="105"/>
                </a:cxn>
                <a:cxn ang="0">
                  <a:pos x="916" y="75"/>
                </a:cxn>
                <a:cxn ang="0">
                  <a:pos x="1036" y="60"/>
                </a:cxn>
                <a:cxn ang="0">
                  <a:pos x="1141" y="45"/>
                </a:cxn>
                <a:cxn ang="0">
                  <a:pos x="1261" y="30"/>
                </a:cxn>
                <a:cxn ang="0">
                  <a:pos x="1381" y="15"/>
                </a:cxn>
                <a:cxn ang="0">
                  <a:pos x="1501" y="0"/>
                </a:cxn>
                <a:cxn ang="0">
                  <a:pos x="1621" y="0"/>
                </a:cxn>
                <a:cxn ang="0">
                  <a:pos x="1741" y="0"/>
                </a:cxn>
                <a:cxn ang="0">
                  <a:pos x="1171" y="1424"/>
                </a:cxn>
              </a:cxnLst>
              <a:rect l="0" t="0" r="r" b="b"/>
              <a:pathLst>
                <a:path w="1741" h="1424">
                  <a:moveTo>
                    <a:pt x="1171" y="1424"/>
                  </a:moveTo>
                  <a:lnTo>
                    <a:pt x="1111" y="1409"/>
                  </a:lnTo>
                  <a:lnTo>
                    <a:pt x="1051" y="1409"/>
                  </a:lnTo>
                  <a:lnTo>
                    <a:pt x="1006" y="1394"/>
                  </a:lnTo>
                  <a:lnTo>
                    <a:pt x="946" y="1379"/>
                  </a:lnTo>
                  <a:lnTo>
                    <a:pt x="901" y="1379"/>
                  </a:lnTo>
                  <a:lnTo>
                    <a:pt x="841" y="1364"/>
                  </a:lnTo>
                  <a:lnTo>
                    <a:pt x="796" y="1349"/>
                  </a:lnTo>
                  <a:lnTo>
                    <a:pt x="736" y="1334"/>
                  </a:lnTo>
                  <a:lnTo>
                    <a:pt x="691" y="1319"/>
                  </a:lnTo>
                  <a:lnTo>
                    <a:pt x="646" y="1304"/>
                  </a:lnTo>
                  <a:lnTo>
                    <a:pt x="601" y="1289"/>
                  </a:lnTo>
                  <a:lnTo>
                    <a:pt x="556" y="1274"/>
                  </a:lnTo>
                  <a:lnTo>
                    <a:pt x="511" y="1244"/>
                  </a:lnTo>
                  <a:lnTo>
                    <a:pt x="466" y="1229"/>
                  </a:lnTo>
                  <a:lnTo>
                    <a:pt x="421" y="1214"/>
                  </a:lnTo>
                  <a:lnTo>
                    <a:pt x="391" y="1199"/>
                  </a:lnTo>
                  <a:lnTo>
                    <a:pt x="346" y="1169"/>
                  </a:lnTo>
                  <a:lnTo>
                    <a:pt x="316" y="1154"/>
                  </a:lnTo>
                  <a:lnTo>
                    <a:pt x="271" y="1124"/>
                  </a:lnTo>
                  <a:lnTo>
                    <a:pt x="241" y="1109"/>
                  </a:lnTo>
                  <a:lnTo>
                    <a:pt x="210" y="1094"/>
                  </a:lnTo>
                  <a:lnTo>
                    <a:pt x="180" y="1064"/>
                  </a:lnTo>
                  <a:lnTo>
                    <a:pt x="165" y="1034"/>
                  </a:lnTo>
                  <a:lnTo>
                    <a:pt x="135" y="1019"/>
                  </a:lnTo>
                  <a:lnTo>
                    <a:pt x="105" y="989"/>
                  </a:lnTo>
                  <a:lnTo>
                    <a:pt x="90" y="974"/>
                  </a:lnTo>
                  <a:lnTo>
                    <a:pt x="75" y="944"/>
                  </a:lnTo>
                  <a:lnTo>
                    <a:pt x="60" y="914"/>
                  </a:lnTo>
                  <a:lnTo>
                    <a:pt x="45" y="899"/>
                  </a:lnTo>
                  <a:lnTo>
                    <a:pt x="30" y="869"/>
                  </a:lnTo>
                  <a:lnTo>
                    <a:pt x="15" y="839"/>
                  </a:lnTo>
                  <a:lnTo>
                    <a:pt x="15" y="824"/>
                  </a:lnTo>
                  <a:lnTo>
                    <a:pt x="0" y="795"/>
                  </a:lnTo>
                  <a:lnTo>
                    <a:pt x="0" y="765"/>
                  </a:lnTo>
                  <a:lnTo>
                    <a:pt x="0" y="750"/>
                  </a:lnTo>
                  <a:lnTo>
                    <a:pt x="0" y="720"/>
                  </a:lnTo>
                  <a:lnTo>
                    <a:pt x="0" y="690"/>
                  </a:lnTo>
                  <a:lnTo>
                    <a:pt x="0" y="660"/>
                  </a:lnTo>
                  <a:lnTo>
                    <a:pt x="15" y="645"/>
                  </a:lnTo>
                  <a:lnTo>
                    <a:pt x="15" y="615"/>
                  </a:lnTo>
                  <a:lnTo>
                    <a:pt x="30" y="600"/>
                  </a:lnTo>
                  <a:lnTo>
                    <a:pt x="30" y="585"/>
                  </a:lnTo>
                  <a:lnTo>
                    <a:pt x="45" y="555"/>
                  </a:lnTo>
                  <a:lnTo>
                    <a:pt x="60" y="525"/>
                  </a:lnTo>
                  <a:lnTo>
                    <a:pt x="75" y="510"/>
                  </a:lnTo>
                  <a:lnTo>
                    <a:pt x="105" y="480"/>
                  </a:lnTo>
                  <a:lnTo>
                    <a:pt x="120" y="450"/>
                  </a:lnTo>
                  <a:lnTo>
                    <a:pt x="150" y="435"/>
                  </a:lnTo>
                  <a:lnTo>
                    <a:pt x="165" y="405"/>
                  </a:lnTo>
                  <a:lnTo>
                    <a:pt x="195" y="390"/>
                  </a:lnTo>
                  <a:lnTo>
                    <a:pt x="225" y="360"/>
                  </a:lnTo>
                  <a:lnTo>
                    <a:pt x="256" y="345"/>
                  </a:lnTo>
                  <a:lnTo>
                    <a:pt x="301" y="315"/>
                  </a:lnTo>
                  <a:lnTo>
                    <a:pt x="331" y="300"/>
                  </a:lnTo>
                  <a:lnTo>
                    <a:pt x="361" y="285"/>
                  </a:lnTo>
                  <a:lnTo>
                    <a:pt x="406" y="255"/>
                  </a:lnTo>
                  <a:lnTo>
                    <a:pt x="451" y="240"/>
                  </a:lnTo>
                  <a:lnTo>
                    <a:pt x="481" y="225"/>
                  </a:lnTo>
                  <a:lnTo>
                    <a:pt x="526" y="210"/>
                  </a:lnTo>
                  <a:lnTo>
                    <a:pt x="571" y="180"/>
                  </a:lnTo>
                  <a:lnTo>
                    <a:pt x="616" y="165"/>
                  </a:lnTo>
                  <a:lnTo>
                    <a:pt x="661" y="150"/>
                  </a:lnTo>
                  <a:lnTo>
                    <a:pt x="721" y="135"/>
                  </a:lnTo>
                  <a:lnTo>
                    <a:pt x="766" y="120"/>
                  </a:lnTo>
                  <a:lnTo>
                    <a:pt x="811" y="105"/>
                  </a:lnTo>
                  <a:lnTo>
                    <a:pt x="871" y="90"/>
                  </a:lnTo>
                  <a:lnTo>
                    <a:pt x="916" y="75"/>
                  </a:lnTo>
                  <a:lnTo>
                    <a:pt x="976" y="75"/>
                  </a:lnTo>
                  <a:lnTo>
                    <a:pt x="1036" y="60"/>
                  </a:lnTo>
                  <a:lnTo>
                    <a:pt x="1081" y="45"/>
                  </a:lnTo>
                  <a:lnTo>
                    <a:pt x="1141" y="45"/>
                  </a:lnTo>
                  <a:lnTo>
                    <a:pt x="1201" y="30"/>
                  </a:lnTo>
                  <a:lnTo>
                    <a:pt x="1261" y="30"/>
                  </a:lnTo>
                  <a:lnTo>
                    <a:pt x="1321" y="15"/>
                  </a:lnTo>
                  <a:lnTo>
                    <a:pt x="1381" y="15"/>
                  </a:lnTo>
                  <a:lnTo>
                    <a:pt x="1441" y="0"/>
                  </a:lnTo>
                  <a:lnTo>
                    <a:pt x="1501" y="0"/>
                  </a:lnTo>
                  <a:lnTo>
                    <a:pt x="1561" y="0"/>
                  </a:lnTo>
                  <a:lnTo>
                    <a:pt x="1621" y="0"/>
                  </a:lnTo>
                  <a:lnTo>
                    <a:pt x="1681" y="0"/>
                  </a:lnTo>
                  <a:lnTo>
                    <a:pt x="1741" y="0"/>
                  </a:lnTo>
                  <a:lnTo>
                    <a:pt x="1741" y="735"/>
                  </a:lnTo>
                  <a:lnTo>
                    <a:pt x="1171" y="142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47" name="Freeform 47"/>
            <p:cNvSpPr>
              <a:spLocks/>
            </p:cNvSpPr>
            <p:nvPr/>
          </p:nvSpPr>
          <p:spPr bwMode="auto">
            <a:xfrm>
              <a:off x="4577" y="3208"/>
              <a:ext cx="2312" cy="959"/>
            </a:xfrm>
            <a:custGeom>
              <a:avLst/>
              <a:gdLst/>
              <a:ahLst/>
              <a:cxnLst>
                <a:cxn ang="0">
                  <a:pos x="2312" y="30"/>
                </a:cxn>
                <a:cxn ang="0">
                  <a:pos x="2297" y="74"/>
                </a:cxn>
                <a:cxn ang="0">
                  <a:pos x="2282" y="134"/>
                </a:cxn>
                <a:cxn ang="0">
                  <a:pos x="2267" y="164"/>
                </a:cxn>
                <a:cxn ang="0">
                  <a:pos x="2237" y="209"/>
                </a:cxn>
                <a:cxn ang="0">
                  <a:pos x="2192" y="269"/>
                </a:cxn>
                <a:cxn ang="0">
                  <a:pos x="2147" y="314"/>
                </a:cxn>
                <a:cxn ang="0">
                  <a:pos x="2087" y="359"/>
                </a:cxn>
                <a:cxn ang="0">
                  <a:pos x="2027" y="404"/>
                </a:cxn>
                <a:cxn ang="0">
                  <a:pos x="1982" y="434"/>
                </a:cxn>
                <a:cxn ang="0">
                  <a:pos x="1907" y="464"/>
                </a:cxn>
                <a:cxn ang="0">
                  <a:pos x="1816" y="509"/>
                </a:cxn>
                <a:cxn ang="0">
                  <a:pos x="1726" y="539"/>
                </a:cxn>
                <a:cxn ang="0">
                  <a:pos x="1636" y="569"/>
                </a:cxn>
                <a:cxn ang="0">
                  <a:pos x="1561" y="599"/>
                </a:cxn>
                <a:cxn ang="0">
                  <a:pos x="1456" y="629"/>
                </a:cxn>
                <a:cxn ang="0">
                  <a:pos x="1351" y="644"/>
                </a:cxn>
                <a:cxn ang="0">
                  <a:pos x="1246" y="674"/>
                </a:cxn>
                <a:cxn ang="0">
                  <a:pos x="1141" y="689"/>
                </a:cxn>
                <a:cxn ang="0">
                  <a:pos x="1021" y="704"/>
                </a:cxn>
                <a:cxn ang="0">
                  <a:pos x="931" y="719"/>
                </a:cxn>
                <a:cxn ang="0">
                  <a:pos x="811" y="719"/>
                </a:cxn>
                <a:cxn ang="0">
                  <a:pos x="691" y="734"/>
                </a:cxn>
                <a:cxn ang="0">
                  <a:pos x="571" y="734"/>
                </a:cxn>
                <a:cxn ang="0">
                  <a:pos x="451" y="734"/>
                </a:cxn>
                <a:cxn ang="0">
                  <a:pos x="331" y="719"/>
                </a:cxn>
                <a:cxn ang="0">
                  <a:pos x="241" y="719"/>
                </a:cxn>
                <a:cxn ang="0">
                  <a:pos x="121" y="704"/>
                </a:cxn>
                <a:cxn ang="0">
                  <a:pos x="0" y="689"/>
                </a:cxn>
                <a:cxn ang="0">
                  <a:pos x="61" y="929"/>
                </a:cxn>
                <a:cxn ang="0">
                  <a:pos x="181" y="944"/>
                </a:cxn>
                <a:cxn ang="0">
                  <a:pos x="301" y="944"/>
                </a:cxn>
                <a:cxn ang="0">
                  <a:pos x="391" y="944"/>
                </a:cxn>
                <a:cxn ang="0">
                  <a:pos x="511" y="959"/>
                </a:cxn>
                <a:cxn ang="0">
                  <a:pos x="631" y="959"/>
                </a:cxn>
                <a:cxn ang="0">
                  <a:pos x="751" y="944"/>
                </a:cxn>
                <a:cxn ang="0">
                  <a:pos x="871" y="944"/>
                </a:cxn>
                <a:cxn ang="0">
                  <a:pos x="991" y="929"/>
                </a:cxn>
                <a:cxn ang="0">
                  <a:pos x="1081" y="929"/>
                </a:cxn>
                <a:cxn ang="0">
                  <a:pos x="1186" y="914"/>
                </a:cxn>
                <a:cxn ang="0">
                  <a:pos x="1306" y="884"/>
                </a:cxn>
                <a:cxn ang="0">
                  <a:pos x="1411" y="869"/>
                </a:cxn>
                <a:cxn ang="0">
                  <a:pos x="1516" y="839"/>
                </a:cxn>
                <a:cxn ang="0">
                  <a:pos x="1591" y="809"/>
                </a:cxn>
                <a:cxn ang="0">
                  <a:pos x="1681" y="779"/>
                </a:cxn>
                <a:cxn ang="0">
                  <a:pos x="1771" y="749"/>
                </a:cxn>
                <a:cxn ang="0">
                  <a:pos x="1861" y="719"/>
                </a:cxn>
                <a:cxn ang="0">
                  <a:pos x="1937" y="674"/>
                </a:cxn>
                <a:cxn ang="0">
                  <a:pos x="2012" y="629"/>
                </a:cxn>
                <a:cxn ang="0">
                  <a:pos x="2057" y="599"/>
                </a:cxn>
                <a:cxn ang="0">
                  <a:pos x="2117" y="554"/>
                </a:cxn>
                <a:cxn ang="0">
                  <a:pos x="2177" y="509"/>
                </a:cxn>
                <a:cxn ang="0">
                  <a:pos x="2207" y="464"/>
                </a:cxn>
                <a:cxn ang="0">
                  <a:pos x="2252" y="419"/>
                </a:cxn>
                <a:cxn ang="0">
                  <a:pos x="2282" y="374"/>
                </a:cxn>
                <a:cxn ang="0">
                  <a:pos x="2297" y="329"/>
                </a:cxn>
                <a:cxn ang="0">
                  <a:pos x="2297" y="284"/>
                </a:cxn>
                <a:cxn ang="0">
                  <a:pos x="2312" y="224"/>
                </a:cxn>
              </a:cxnLst>
              <a:rect l="0" t="0" r="r" b="b"/>
              <a:pathLst>
                <a:path w="2312" h="959">
                  <a:moveTo>
                    <a:pt x="2312" y="0"/>
                  </a:moveTo>
                  <a:lnTo>
                    <a:pt x="2312" y="30"/>
                  </a:lnTo>
                  <a:lnTo>
                    <a:pt x="2297" y="59"/>
                  </a:lnTo>
                  <a:lnTo>
                    <a:pt x="2297" y="74"/>
                  </a:lnTo>
                  <a:lnTo>
                    <a:pt x="2297" y="104"/>
                  </a:lnTo>
                  <a:lnTo>
                    <a:pt x="2282" y="134"/>
                  </a:lnTo>
                  <a:lnTo>
                    <a:pt x="2282" y="149"/>
                  </a:lnTo>
                  <a:lnTo>
                    <a:pt x="2267" y="164"/>
                  </a:lnTo>
                  <a:lnTo>
                    <a:pt x="2252" y="194"/>
                  </a:lnTo>
                  <a:lnTo>
                    <a:pt x="2237" y="209"/>
                  </a:lnTo>
                  <a:lnTo>
                    <a:pt x="2207" y="239"/>
                  </a:lnTo>
                  <a:lnTo>
                    <a:pt x="2192" y="269"/>
                  </a:lnTo>
                  <a:lnTo>
                    <a:pt x="2177" y="284"/>
                  </a:lnTo>
                  <a:lnTo>
                    <a:pt x="2147" y="314"/>
                  </a:lnTo>
                  <a:lnTo>
                    <a:pt x="2117" y="329"/>
                  </a:lnTo>
                  <a:lnTo>
                    <a:pt x="2087" y="359"/>
                  </a:lnTo>
                  <a:lnTo>
                    <a:pt x="2057" y="374"/>
                  </a:lnTo>
                  <a:lnTo>
                    <a:pt x="2027" y="404"/>
                  </a:lnTo>
                  <a:lnTo>
                    <a:pt x="2012" y="404"/>
                  </a:lnTo>
                  <a:lnTo>
                    <a:pt x="1982" y="434"/>
                  </a:lnTo>
                  <a:lnTo>
                    <a:pt x="1937" y="449"/>
                  </a:lnTo>
                  <a:lnTo>
                    <a:pt x="1907" y="464"/>
                  </a:lnTo>
                  <a:lnTo>
                    <a:pt x="1861" y="494"/>
                  </a:lnTo>
                  <a:lnTo>
                    <a:pt x="1816" y="509"/>
                  </a:lnTo>
                  <a:lnTo>
                    <a:pt x="1771" y="524"/>
                  </a:lnTo>
                  <a:lnTo>
                    <a:pt x="1726" y="539"/>
                  </a:lnTo>
                  <a:lnTo>
                    <a:pt x="1681" y="554"/>
                  </a:lnTo>
                  <a:lnTo>
                    <a:pt x="1636" y="569"/>
                  </a:lnTo>
                  <a:lnTo>
                    <a:pt x="1591" y="584"/>
                  </a:lnTo>
                  <a:lnTo>
                    <a:pt x="1561" y="599"/>
                  </a:lnTo>
                  <a:lnTo>
                    <a:pt x="1516" y="614"/>
                  </a:lnTo>
                  <a:lnTo>
                    <a:pt x="1456" y="629"/>
                  </a:lnTo>
                  <a:lnTo>
                    <a:pt x="1411" y="644"/>
                  </a:lnTo>
                  <a:lnTo>
                    <a:pt x="1351" y="644"/>
                  </a:lnTo>
                  <a:lnTo>
                    <a:pt x="1306" y="659"/>
                  </a:lnTo>
                  <a:lnTo>
                    <a:pt x="1246" y="674"/>
                  </a:lnTo>
                  <a:lnTo>
                    <a:pt x="1186" y="689"/>
                  </a:lnTo>
                  <a:lnTo>
                    <a:pt x="1141" y="689"/>
                  </a:lnTo>
                  <a:lnTo>
                    <a:pt x="1081" y="704"/>
                  </a:lnTo>
                  <a:lnTo>
                    <a:pt x="1021" y="704"/>
                  </a:lnTo>
                  <a:lnTo>
                    <a:pt x="991" y="704"/>
                  </a:lnTo>
                  <a:lnTo>
                    <a:pt x="931" y="719"/>
                  </a:lnTo>
                  <a:lnTo>
                    <a:pt x="871" y="719"/>
                  </a:lnTo>
                  <a:lnTo>
                    <a:pt x="811" y="719"/>
                  </a:lnTo>
                  <a:lnTo>
                    <a:pt x="751" y="719"/>
                  </a:lnTo>
                  <a:lnTo>
                    <a:pt x="691" y="734"/>
                  </a:lnTo>
                  <a:lnTo>
                    <a:pt x="631" y="734"/>
                  </a:lnTo>
                  <a:lnTo>
                    <a:pt x="571" y="734"/>
                  </a:lnTo>
                  <a:lnTo>
                    <a:pt x="511" y="734"/>
                  </a:lnTo>
                  <a:lnTo>
                    <a:pt x="451" y="734"/>
                  </a:lnTo>
                  <a:lnTo>
                    <a:pt x="391" y="719"/>
                  </a:lnTo>
                  <a:lnTo>
                    <a:pt x="331" y="719"/>
                  </a:lnTo>
                  <a:lnTo>
                    <a:pt x="301" y="719"/>
                  </a:lnTo>
                  <a:lnTo>
                    <a:pt x="241" y="719"/>
                  </a:lnTo>
                  <a:lnTo>
                    <a:pt x="181" y="719"/>
                  </a:lnTo>
                  <a:lnTo>
                    <a:pt x="121" y="704"/>
                  </a:lnTo>
                  <a:lnTo>
                    <a:pt x="61" y="704"/>
                  </a:lnTo>
                  <a:lnTo>
                    <a:pt x="0" y="689"/>
                  </a:lnTo>
                  <a:lnTo>
                    <a:pt x="0" y="914"/>
                  </a:lnTo>
                  <a:lnTo>
                    <a:pt x="61" y="929"/>
                  </a:lnTo>
                  <a:lnTo>
                    <a:pt x="121" y="929"/>
                  </a:lnTo>
                  <a:lnTo>
                    <a:pt x="181" y="944"/>
                  </a:lnTo>
                  <a:lnTo>
                    <a:pt x="241" y="944"/>
                  </a:lnTo>
                  <a:lnTo>
                    <a:pt x="301" y="944"/>
                  </a:lnTo>
                  <a:lnTo>
                    <a:pt x="331" y="944"/>
                  </a:lnTo>
                  <a:lnTo>
                    <a:pt x="391" y="944"/>
                  </a:lnTo>
                  <a:lnTo>
                    <a:pt x="451" y="959"/>
                  </a:lnTo>
                  <a:lnTo>
                    <a:pt x="511" y="959"/>
                  </a:lnTo>
                  <a:lnTo>
                    <a:pt x="571" y="959"/>
                  </a:lnTo>
                  <a:lnTo>
                    <a:pt x="631" y="959"/>
                  </a:lnTo>
                  <a:lnTo>
                    <a:pt x="691" y="959"/>
                  </a:lnTo>
                  <a:lnTo>
                    <a:pt x="751" y="944"/>
                  </a:lnTo>
                  <a:lnTo>
                    <a:pt x="811" y="944"/>
                  </a:lnTo>
                  <a:lnTo>
                    <a:pt x="871" y="944"/>
                  </a:lnTo>
                  <a:lnTo>
                    <a:pt x="931" y="944"/>
                  </a:lnTo>
                  <a:lnTo>
                    <a:pt x="991" y="929"/>
                  </a:lnTo>
                  <a:lnTo>
                    <a:pt x="1021" y="929"/>
                  </a:lnTo>
                  <a:lnTo>
                    <a:pt x="1081" y="929"/>
                  </a:lnTo>
                  <a:lnTo>
                    <a:pt x="1141" y="914"/>
                  </a:lnTo>
                  <a:lnTo>
                    <a:pt x="1186" y="914"/>
                  </a:lnTo>
                  <a:lnTo>
                    <a:pt x="1246" y="899"/>
                  </a:lnTo>
                  <a:lnTo>
                    <a:pt x="1306" y="884"/>
                  </a:lnTo>
                  <a:lnTo>
                    <a:pt x="1351" y="869"/>
                  </a:lnTo>
                  <a:lnTo>
                    <a:pt x="1411" y="869"/>
                  </a:lnTo>
                  <a:lnTo>
                    <a:pt x="1456" y="854"/>
                  </a:lnTo>
                  <a:lnTo>
                    <a:pt x="1516" y="839"/>
                  </a:lnTo>
                  <a:lnTo>
                    <a:pt x="1561" y="824"/>
                  </a:lnTo>
                  <a:lnTo>
                    <a:pt x="1591" y="809"/>
                  </a:lnTo>
                  <a:lnTo>
                    <a:pt x="1636" y="794"/>
                  </a:lnTo>
                  <a:lnTo>
                    <a:pt x="1681" y="779"/>
                  </a:lnTo>
                  <a:lnTo>
                    <a:pt x="1726" y="764"/>
                  </a:lnTo>
                  <a:lnTo>
                    <a:pt x="1771" y="749"/>
                  </a:lnTo>
                  <a:lnTo>
                    <a:pt x="1816" y="734"/>
                  </a:lnTo>
                  <a:lnTo>
                    <a:pt x="1861" y="719"/>
                  </a:lnTo>
                  <a:lnTo>
                    <a:pt x="1907" y="689"/>
                  </a:lnTo>
                  <a:lnTo>
                    <a:pt x="1937" y="674"/>
                  </a:lnTo>
                  <a:lnTo>
                    <a:pt x="1982" y="659"/>
                  </a:lnTo>
                  <a:lnTo>
                    <a:pt x="2012" y="629"/>
                  </a:lnTo>
                  <a:lnTo>
                    <a:pt x="2027" y="629"/>
                  </a:lnTo>
                  <a:lnTo>
                    <a:pt x="2057" y="599"/>
                  </a:lnTo>
                  <a:lnTo>
                    <a:pt x="2087" y="584"/>
                  </a:lnTo>
                  <a:lnTo>
                    <a:pt x="2117" y="554"/>
                  </a:lnTo>
                  <a:lnTo>
                    <a:pt x="2147" y="539"/>
                  </a:lnTo>
                  <a:lnTo>
                    <a:pt x="2177" y="509"/>
                  </a:lnTo>
                  <a:lnTo>
                    <a:pt x="2192" y="494"/>
                  </a:lnTo>
                  <a:lnTo>
                    <a:pt x="2207" y="464"/>
                  </a:lnTo>
                  <a:lnTo>
                    <a:pt x="2237" y="434"/>
                  </a:lnTo>
                  <a:lnTo>
                    <a:pt x="2252" y="419"/>
                  </a:lnTo>
                  <a:lnTo>
                    <a:pt x="2267" y="389"/>
                  </a:lnTo>
                  <a:lnTo>
                    <a:pt x="2282" y="374"/>
                  </a:lnTo>
                  <a:lnTo>
                    <a:pt x="2282" y="359"/>
                  </a:lnTo>
                  <a:lnTo>
                    <a:pt x="2297" y="329"/>
                  </a:lnTo>
                  <a:lnTo>
                    <a:pt x="2297" y="299"/>
                  </a:lnTo>
                  <a:lnTo>
                    <a:pt x="2297" y="284"/>
                  </a:lnTo>
                  <a:lnTo>
                    <a:pt x="2312" y="254"/>
                  </a:lnTo>
                  <a:lnTo>
                    <a:pt x="2312" y="224"/>
                  </a:lnTo>
                  <a:lnTo>
                    <a:pt x="2312" y="0"/>
                  </a:lnTo>
                  <a:close/>
                </a:path>
              </a:pathLst>
            </a:custGeom>
            <a:solidFill>
              <a:srgbClr val="4D4D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48" name="Freeform 48"/>
            <p:cNvSpPr>
              <a:spLocks/>
            </p:cNvSpPr>
            <p:nvPr/>
          </p:nvSpPr>
          <p:spPr bwMode="auto">
            <a:xfrm>
              <a:off x="4577" y="2488"/>
              <a:ext cx="2312" cy="1469"/>
            </a:xfrm>
            <a:custGeom>
              <a:avLst/>
              <a:gdLst/>
              <a:ahLst/>
              <a:cxnLst>
                <a:cxn ang="0">
                  <a:pos x="631" y="0"/>
                </a:cxn>
                <a:cxn ang="0">
                  <a:pos x="751" y="0"/>
                </a:cxn>
                <a:cxn ang="0">
                  <a:pos x="871" y="0"/>
                </a:cxn>
                <a:cxn ang="0">
                  <a:pos x="991" y="15"/>
                </a:cxn>
                <a:cxn ang="0">
                  <a:pos x="1111" y="30"/>
                </a:cxn>
                <a:cxn ang="0">
                  <a:pos x="1186" y="45"/>
                </a:cxn>
                <a:cxn ang="0">
                  <a:pos x="1306" y="60"/>
                </a:cxn>
                <a:cxn ang="0">
                  <a:pos x="1411" y="90"/>
                </a:cxn>
                <a:cxn ang="0">
                  <a:pos x="1516" y="120"/>
                </a:cxn>
                <a:cxn ang="0">
                  <a:pos x="1621" y="150"/>
                </a:cxn>
                <a:cxn ang="0">
                  <a:pos x="1711" y="180"/>
                </a:cxn>
                <a:cxn ang="0">
                  <a:pos x="1801" y="210"/>
                </a:cxn>
                <a:cxn ang="0">
                  <a:pos x="1877" y="255"/>
                </a:cxn>
                <a:cxn ang="0">
                  <a:pos x="1952" y="285"/>
                </a:cxn>
                <a:cxn ang="0">
                  <a:pos x="2027" y="330"/>
                </a:cxn>
                <a:cxn ang="0">
                  <a:pos x="2072" y="360"/>
                </a:cxn>
                <a:cxn ang="0">
                  <a:pos x="2132" y="405"/>
                </a:cxn>
                <a:cxn ang="0">
                  <a:pos x="2177" y="450"/>
                </a:cxn>
                <a:cxn ang="0">
                  <a:pos x="2222" y="510"/>
                </a:cxn>
                <a:cxn ang="0">
                  <a:pos x="2252" y="555"/>
                </a:cxn>
                <a:cxn ang="0">
                  <a:pos x="2282" y="600"/>
                </a:cxn>
                <a:cxn ang="0">
                  <a:pos x="2297" y="660"/>
                </a:cxn>
                <a:cxn ang="0">
                  <a:pos x="2312" y="705"/>
                </a:cxn>
                <a:cxn ang="0">
                  <a:pos x="2312" y="750"/>
                </a:cxn>
                <a:cxn ang="0">
                  <a:pos x="2297" y="809"/>
                </a:cxn>
                <a:cxn ang="0">
                  <a:pos x="2282" y="854"/>
                </a:cxn>
                <a:cxn ang="0">
                  <a:pos x="2267" y="899"/>
                </a:cxn>
                <a:cxn ang="0">
                  <a:pos x="2237" y="944"/>
                </a:cxn>
                <a:cxn ang="0">
                  <a:pos x="2192" y="989"/>
                </a:cxn>
                <a:cxn ang="0">
                  <a:pos x="2147" y="1034"/>
                </a:cxn>
                <a:cxn ang="0">
                  <a:pos x="2087" y="1094"/>
                </a:cxn>
                <a:cxn ang="0">
                  <a:pos x="2027" y="1124"/>
                </a:cxn>
                <a:cxn ang="0">
                  <a:pos x="1952" y="1169"/>
                </a:cxn>
                <a:cxn ang="0">
                  <a:pos x="1877" y="1214"/>
                </a:cxn>
                <a:cxn ang="0">
                  <a:pos x="1801" y="1244"/>
                </a:cxn>
                <a:cxn ang="0">
                  <a:pos x="1711" y="1289"/>
                </a:cxn>
                <a:cxn ang="0">
                  <a:pos x="1636" y="1304"/>
                </a:cxn>
                <a:cxn ang="0">
                  <a:pos x="1546" y="1334"/>
                </a:cxn>
                <a:cxn ang="0">
                  <a:pos x="1441" y="1364"/>
                </a:cxn>
                <a:cxn ang="0">
                  <a:pos x="1336" y="1394"/>
                </a:cxn>
                <a:cxn ang="0">
                  <a:pos x="1216" y="1409"/>
                </a:cxn>
                <a:cxn ang="0">
                  <a:pos x="1111" y="1424"/>
                </a:cxn>
                <a:cxn ang="0">
                  <a:pos x="991" y="1439"/>
                </a:cxn>
                <a:cxn ang="0">
                  <a:pos x="871" y="1454"/>
                </a:cxn>
                <a:cxn ang="0">
                  <a:pos x="751" y="1454"/>
                </a:cxn>
                <a:cxn ang="0">
                  <a:pos x="631" y="1469"/>
                </a:cxn>
                <a:cxn ang="0">
                  <a:pos x="541" y="1469"/>
                </a:cxn>
                <a:cxn ang="0">
                  <a:pos x="421" y="1469"/>
                </a:cxn>
                <a:cxn ang="0">
                  <a:pos x="301" y="1454"/>
                </a:cxn>
                <a:cxn ang="0">
                  <a:pos x="181" y="1439"/>
                </a:cxn>
                <a:cxn ang="0">
                  <a:pos x="61" y="1439"/>
                </a:cxn>
                <a:cxn ang="0">
                  <a:pos x="571" y="735"/>
                </a:cxn>
              </a:cxnLst>
              <a:rect l="0" t="0" r="r" b="b"/>
              <a:pathLst>
                <a:path w="2312" h="1469">
                  <a:moveTo>
                    <a:pt x="571" y="0"/>
                  </a:moveTo>
                  <a:lnTo>
                    <a:pt x="631" y="0"/>
                  </a:lnTo>
                  <a:lnTo>
                    <a:pt x="691" y="0"/>
                  </a:lnTo>
                  <a:lnTo>
                    <a:pt x="751" y="0"/>
                  </a:lnTo>
                  <a:lnTo>
                    <a:pt x="811" y="0"/>
                  </a:lnTo>
                  <a:lnTo>
                    <a:pt x="871" y="0"/>
                  </a:lnTo>
                  <a:lnTo>
                    <a:pt x="931" y="15"/>
                  </a:lnTo>
                  <a:lnTo>
                    <a:pt x="991" y="15"/>
                  </a:lnTo>
                  <a:lnTo>
                    <a:pt x="1051" y="30"/>
                  </a:lnTo>
                  <a:lnTo>
                    <a:pt x="1111" y="30"/>
                  </a:lnTo>
                  <a:lnTo>
                    <a:pt x="1156" y="45"/>
                  </a:lnTo>
                  <a:lnTo>
                    <a:pt x="1186" y="45"/>
                  </a:lnTo>
                  <a:lnTo>
                    <a:pt x="1246" y="60"/>
                  </a:lnTo>
                  <a:lnTo>
                    <a:pt x="1306" y="60"/>
                  </a:lnTo>
                  <a:lnTo>
                    <a:pt x="1351" y="75"/>
                  </a:lnTo>
                  <a:lnTo>
                    <a:pt x="1411" y="90"/>
                  </a:lnTo>
                  <a:lnTo>
                    <a:pt x="1456" y="105"/>
                  </a:lnTo>
                  <a:lnTo>
                    <a:pt x="1516" y="120"/>
                  </a:lnTo>
                  <a:lnTo>
                    <a:pt x="1561" y="135"/>
                  </a:lnTo>
                  <a:lnTo>
                    <a:pt x="1621" y="150"/>
                  </a:lnTo>
                  <a:lnTo>
                    <a:pt x="1666" y="165"/>
                  </a:lnTo>
                  <a:lnTo>
                    <a:pt x="1711" y="180"/>
                  </a:lnTo>
                  <a:lnTo>
                    <a:pt x="1756" y="195"/>
                  </a:lnTo>
                  <a:lnTo>
                    <a:pt x="1801" y="210"/>
                  </a:lnTo>
                  <a:lnTo>
                    <a:pt x="1846" y="225"/>
                  </a:lnTo>
                  <a:lnTo>
                    <a:pt x="1877" y="255"/>
                  </a:lnTo>
                  <a:lnTo>
                    <a:pt x="1922" y="270"/>
                  </a:lnTo>
                  <a:lnTo>
                    <a:pt x="1952" y="285"/>
                  </a:lnTo>
                  <a:lnTo>
                    <a:pt x="1997" y="315"/>
                  </a:lnTo>
                  <a:lnTo>
                    <a:pt x="2027" y="330"/>
                  </a:lnTo>
                  <a:lnTo>
                    <a:pt x="2057" y="360"/>
                  </a:lnTo>
                  <a:lnTo>
                    <a:pt x="2072" y="360"/>
                  </a:lnTo>
                  <a:lnTo>
                    <a:pt x="2102" y="390"/>
                  </a:lnTo>
                  <a:lnTo>
                    <a:pt x="2132" y="405"/>
                  </a:lnTo>
                  <a:lnTo>
                    <a:pt x="2162" y="435"/>
                  </a:lnTo>
                  <a:lnTo>
                    <a:pt x="2177" y="450"/>
                  </a:lnTo>
                  <a:lnTo>
                    <a:pt x="2207" y="480"/>
                  </a:lnTo>
                  <a:lnTo>
                    <a:pt x="2222" y="510"/>
                  </a:lnTo>
                  <a:lnTo>
                    <a:pt x="2237" y="525"/>
                  </a:lnTo>
                  <a:lnTo>
                    <a:pt x="2252" y="555"/>
                  </a:lnTo>
                  <a:lnTo>
                    <a:pt x="2267" y="585"/>
                  </a:lnTo>
                  <a:lnTo>
                    <a:pt x="2282" y="600"/>
                  </a:lnTo>
                  <a:lnTo>
                    <a:pt x="2297" y="630"/>
                  </a:lnTo>
                  <a:lnTo>
                    <a:pt x="2297" y="660"/>
                  </a:lnTo>
                  <a:lnTo>
                    <a:pt x="2297" y="675"/>
                  </a:lnTo>
                  <a:lnTo>
                    <a:pt x="2312" y="705"/>
                  </a:lnTo>
                  <a:lnTo>
                    <a:pt x="2312" y="735"/>
                  </a:lnTo>
                  <a:lnTo>
                    <a:pt x="2312" y="750"/>
                  </a:lnTo>
                  <a:lnTo>
                    <a:pt x="2297" y="779"/>
                  </a:lnTo>
                  <a:lnTo>
                    <a:pt x="2297" y="809"/>
                  </a:lnTo>
                  <a:lnTo>
                    <a:pt x="2297" y="839"/>
                  </a:lnTo>
                  <a:lnTo>
                    <a:pt x="2282" y="854"/>
                  </a:lnTo>
                  <a:lnTo>
                    <a:pt x="2282" y="869"/>
                  </a:lnTo>
                  <a:lnTo>
                    <a:pt x="2267" y="899"/>
                  </a:lnTo>
                  <a:lnTo>
                    <a:pt x="2252" y="914"/>
                  </a:lnTo>
                  <a:lnTo>
                    <a:pt x="2237" y="944"/>
                  </a:lnTo>
                  <a:lnTo>
                    <a:pt x="2207" y="974"/>
                  </a:lnTo>
                  <a:lnTo>
                    <a:pt x="2192" y="989"/>
                  </a:lnTo>
                  <a:lnTo>
                    <a:pt x="2177" y="1019"/>
                  </a:lnTo>
                  <a:lnTo>
                    <a:pt x="2147" y="1034"/>
                  </a:lnTo>
                  <a:lnTo>
                    <a:pt x="2117" y="1064"/>
                  </a:lnTo>
                  <a:lnTo>
                    <a:pt x="2087" y="1094"/>
                  </a:lnTo>
                  <a:lnTo>
                    <a:pt x="2057" y="1109"/>
                  </a:lnTo>
                  <a:lnTo>
                    <a:pt x="2027" y="1124"/>
                  </a:lnTo>
                  <a:lnTo>
                    <a:pt x="1997" y="1154"/>
                  </a:lnTo>
                  <a:lnTo>
                    <a:pt x="1952" y="1169"/>
                  </a:lnTo>
                  <a:lnTo>
                    <a:pt x="1922" y="1199"/>
                  </a:lnTo>
                  <a:lnTo>
                    <a:pt x="1877" y="1214"/>
                  </a:lnTo>
                  <a:lnTo>
                    <a:pt x="1846" y="1229"/>
                  </a:lnTo>
                  <a:lnTo>
                    <a:pt x="1801" y="1244"/>
                  </a:lnTo>
                  <a:lnTo>
                    <a:pt x="1756" y="1274"/>
                  </a:lnTo>
                  <a:lnTo>
                    <a:pt x="1711" y="1289"/>
                  </a:lnTo>
                  <a:lnTo>
                    <a:pt x="1681" y="1289"/>
                  </a:lnTo>
                  <a:lnTo>
                    <a:pt x="1636" y="1304"/>
                  </a:lnTo>
                  <a:lnTo>
                    <a:pt x="1591" y="1319"/>
                  </a:lnTo>
                  <a:lnTo>
                    <a:pt x="1546" y="1334"/>
                  </a:lnTo>
                  <a:lnTo>
                    <a:pt x="1486" y="1349"/>
                  </a:lnTo>
                  <a:lnTo>
                    <a:pt x="1441" y="1364"/>
                  </a:lnTo>
                  <a:lnTo>
                    <a:pt x="1381" y="1379"/>
                  </a:lnTo>
                  <a:lnTo>
                    <a:pt x="1336" y="1394"/>
                  </a:lnTo>
                  <a:lnTo>
                    <a:pt x="1276" y="1409"/>
                  </a:lnTo>
                  <a:lnTo>
                    <a:pt x="1216" y="1409"/>
                  </a:lnTo>
                  <a:lnTo>
                    <a:pt x="1156" y="1424"/>
                  </a:lnTo>
                  <a:lnTo>
                    <a:pt x="1111" y="1424"/>
                  </a:lnTo>
                  <a:lnTo>
                    <a:pt x="1051" y="1439"/>
                  </a:lnTo>
                  <a:lnTo>
                    <a:pt x="991" y="1439"/>
                  </a:lnTo>
                  <a:lnTo>
                    <a:pt x="931" y="1454"/>
                  </a:lnTo>
                  <a:lnTo>
                    <a:pt x="871" y="1454"/>
                  </a:lnTo>
                  <a:lnTo>
                    <a:pt x="811" y="1454"/>
                  </a:lnTo>
                  <a:lnTo>
                    <a:pt x="751" y="1454"/>
                  </a:lnTo>
                  <a:lnTo>
                    <a:pt x="691" y="1469"/>
                  </a:lnTo>
                  <a:lnTo>
                    <a:pt x="631" y="1469"/>
                  </a:lnTo>
                  <a:lnTo>
                    <a:pt x="601" y="1469"/>
                  </a:lnTo>
                  <a:lnTo>
                    <a:pt x="541" y="1469"/>
                  </a:lnTo>
                  <a:lnTo>
                    <a:pt x="481" y="1469"/>
                  </a:lnTo>
                  <a:lnTo>
                    <a:pt x="421" y="1469"/>
                  </a:lnTo>
                  <a:lnTo>
                    <a:pt x="361" y="1454"/>
                  </a:lnTo>
                  <a:lnTo>
                    <a:pt x="301" y="1454"/>
                  </a:lnTo>
                  <a:lnTo>
                    <a:pt x="241" y="1454"/>
                  </a:lnTo>
                  <a:lnTo>
                    <a:pt x="181" y="1439"/>
                  </a:lnTo>
                  <a:lnTo>
                    <a:pt x="121" y="1439"/>
                  </a:lnTo>
                  <a:lnTo>
                    <a:pt x="61" y="1439"/>
                  </a:lnTo>
                  <a:lnTo>
                    <a:pt x="0" y="1424"/>
                  </a:lnTo>
                  <a:lnTo>
                    <a:pt x="571" y="735"/>
                  </a:lnTo>
                  <a:lnTo>
                    <a:pt x="571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849" name="Rectangle 49"/>
            <p:cNvSpPr>
              <a:spLocks noChangeArrowheads="1"/>
            </p:cNvSpPr>
            <p:nvPr/>
          </p:nvSpPr>
          <p:spPr bwMode="auto">
            <a:xfrm>
              <a:off x="7355" y="3268"/>
              <a:ext cx="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FFFFFF"/>
                  </a:solidFill>
                  <a:latin typeface="Arial" charset="0"/>
                </a:rPr>
                <a:t> </a:t>
              </a:r>
              <a:endParaRPr lang="pt-BR"/>
            </a:p>
          </p:txBody>
        </p:sp>
        <p:sp>
          <p:nvSpPr>
            <p:cNvPr id="76850" name="Rectangle 50"/>
            <p:cNvSpPr>
              <a:spLocks noChangeArrowheads="1"/>
            </p:cNvSpPr>
            <p:nvPr/>
          </p:nvSpPr>
          <p:spPr bwMode="auto">
            <a:xfrm>
              <a:off x="6660" y="3961"/>
              <a:ext cx="1766" cy="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 b="1">
                  <a:solidFill>
                    <a:srgbClr val="FFFFFF"/>
                  </a:solidFill>
                  <a:latin typeface="Arial" charset="0"/>
                </a:rPr>
                <a:t>TOTAL MAMÓGRAFOS SUS – 88 = 55%</a:t>
              </a:r>
              <a:endParaRPr lang="pt-BR"/>
            </a:p>
          </p:txBody>
        </p:sp>
        <p:sp>
          <p:nvSpPr>
            <p:cNvPr id="76851" name="Rectangle 51"/>
            <p:cNvSpPr>
              <a:spLocks noChangeArrowheads="1"/>
            </p:cNvSpPr>
            <p:nvPr/>
          </p:nvSpPr>
          <p:spPr bwMode="auto">
            <a:xfrm>
              <a:off x="6951" y="3523"/>
              <a:ext cx="54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FFFFFF"/>
                  </a:solidFill>
                  <a:latin typeface="Arial" charset="0"/>
                </a:rPr>
                <a:t> </a:t>
              </a:r>
              <a:endParaRPr lang="pt-BR"/>
            </a:p>
          </p:txBody>
        </p:sp>
        <p:sp>
          <p:nvSpPr>
            <p:cNvPr id="76852" name="Rectangle 52"/>
            <p:cNvSpPr>
              <a:spLocks noChangeArrowheads="1"/>
            </p:cNvSpPr>
            <p:nvPr/>
          </p:nvSpPr>
          <p:spPr bwMode="auto">
            <a:xfrm>
              <a:off x="1394" y="2309"/>
              <a:ext cx="55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FFFFFF"/>
                  </a:solidFill>
                  <a:latin typeface="Arial" charset="0"/>
                </a:rPr>
                <a:t> </a:t>
              </a:r>
              <a:endParaRPr lang="pt-BR"/>
            </a:p>
          </p:txBody>
        </p:sp>
        <p:sp>
          <p:nvSpPr>
            <p:cNvPr id="76853" name="Rectangle 53"/>
            <p:cNvSpPr>
              <a:spLocks noChangeArrowheads="1"/>
            </p:cNvSpPr>
            <p:nvPr/>
          </p:nvSpPr>
          <p:spPr bwMode="auto">
            <a:xfrm>
              <a:off x="990" y="2561"/>
              <a:ext cx="5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FFFFFF"/>
                  </a:solidFill>
                  <a:latin typeface="Arial" charset="0"/>
                </a:rPr>
                <a:t> </a:t>
              </a:r>
              <a:endParaRPr lang="pt-BR"/>
            </a:p>
          </p:txBody>
        </p:sp>
        <p:sp>
          <p:nvSpPr>
            <p:cNvPr id="76854" name="Rectangle 54"/>
            <p:cNvSpPr>
              <a:spLocks noChangeArrowheads="1"/>
            </p:cNvSpPr>
            <p:nvPr/>
          </p:nvSpPr>
          <p:spPr bwMode="auto">
            <a:xfrm>
              <a:off x="1006" y="2818"/>
              <a:ext cx="55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FFFFFF"/>
                  </a:solidFill>
                  <a:latin typeface="Arial" charset="0"/>
                </a:rPr>
                <a:t> </a:t>
              </a:r>
              <a:endParaRPr lang="pt-BR"/>
            </a:p>
          </p:txBody>
        </p:sp>
        <p:sp>
          <p:nvSpPr>
            <p:cNvPr id="76855" name="Rectangle 55"/>
            <p:cNvSpPr>
              <a:spLocks noChangeArrowheads="1"/>
            </p:cNvSpPr>
            <p:nvPr/>
          </p:nvSpPr>
          <p:spPr bwMode="auto">
            <a:xfrm rot="-2024052">
              <a:off x="720" y="1440"/>
              <a:ext cx="198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>
                  <a:solidFill>
                    <a:srgbClr val="FFFFFF"/>
                  </a:solidFill>
                  <a:latin typeface="Arial" charset="0"/>
                </a:rPr>
                <a:t>TOTAL DE MAMÓGRAFOS QUE NÃO PRESTAM SERVIÇO AO SUS  - 71 = 45% </a:t>
              </a:r>
              <a:endParaRPr lang="pt-BR"/>
            </a:p>
          </p:txBody>
        </p:sp>
        <p:sp>
          <p:nvSpPr>
            <p:cNvPr id="76856" name="Rectangle 56"/>
            <p:cNvSpPr>
              <a:spLocks noChangeArrowheads="1"/>
            </p:cNvSpPr>
            <p:nvPr/>
          </p:nvSpPr>
          <p:spPr bwMode="auto">
            <a:xfrm>
              <a:off x="75" y="75"/>
              <a:ext cx="9275" cy="649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6858" name="Rectangle 58"/>
          <p:cNvSpPr>
            <a:spLocks noChangeArrowheads="1"/>
          </p:cNvSpPr>
          <p:nvPr/>
        </p:nvSpPr>
        <p:spPr bwMode="auto">
          <a:xfrm>
            <a:off x="0" y="333375"/>
            <a:ext cx="50768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PEVQSM – PR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Programa Estadual de Vigilância da Qualidade dos 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Serviços de Mamografia - Paraná</a:t>
            </a:r>
            <a:r>
              <a:rPr lang="pt-BR" sz="1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8" name="Picture 4" descr="MAOA MACRO REGIONA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9138"/>
            <a:ext cx="831691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9094" name="Group 310"/>
          <p:cNvGraphicFramePr>
            <a:graphicFrameLocks noGrp="1"/>
          </p:cNvGraphicFramePr>
          <p:nvPr>
            <p:ph sz="half" idx="1"/>
          </p:nvPr>
        </p:nvGraphicFramePr>
        <p:xfrm>
          <a:off x="5651500" y="981075"/>
          <a:ext cx="3492500" cy="1986720"/>
        </p:xfrm>
        <a:graphic>
          <a:graphicData uri="http://schemas.openxmlformats.org/drawingml/2006/table">
            <a:tbl>
              <a:tblPr/>
              <a:tblGrid>
                <a:gridCol w="865188"/>
                <a:gridCol w="884237"/>
                <a:gridCol w="871538"/>
                <a:gridCol w="871537"/>
              </a:tblGrid>
              <a:tr h="647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MACRO –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REGIÕES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Verdana" pitchFamily="34" charset="0"/>
                        </a:rPr>
                        <a:t>SERVIÇOS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Verdana" pitchFamily="34" charset="0"/>
                        </a:rPr>
                        <a:t>DE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Verdana" pitchFamily="34" charset="0"/>
                        </a:rPr>
                        <a:t>MAMO-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Verdana" pitchFamily="34" charset="0"/>
                        </a:rPr>
                        <a:t>GRAFIA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Verdana" pitchFamily="34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Verdana" pitchFamily="34" charset="0"/>
                        </a:rPr>
                        <a:t>EQPTOS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Verdana" pitchFamily="34" charset="0"/>
                        </a:rPr>
                        <a:t> EM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Verdana" pitchFamily="34" charset="0"/>
                        </a:rPr>
                        <a:t> USO –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Verdana" pitchFamily="34" charset="0"/>
                        </a:rPr>
                        <a:t> TOTAL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Verdana" pitchFamily="34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Verdana" pitchFamily="34" charset="0"/>
                        </a:rPr>
                        <a:t>EQPTOS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Verdana" pitchFamily="34" charset="0"/>
                        </a:rPr>
                        <a:t> EM USO –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Verdana" pitchFamily="34" charset="0"/>
                        </a:rPr>
                        <a:t> SUS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Verdana" pitchFamily="34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III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IV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</a:tbl>
          </a:graphicData>
        </a:graphic>
      </p:graphicFrame>
      <p:sp>
        <p:nvSpPr>
          <p:cNvPr id="118986" name="Rectangle 202"/>
          <p:cNvSpPr>
            <a:spLocks noChangeArrowheads="1"/>
          </p:cNvSpPr>
          <p:nvPr/>
        </p:nvSpPr>
        <p:spPr bwMode="auto">
          <a:xfrm>
            <a:off x="179388" y="765175"/>
            <a:ext cx="5476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pt-BR" sz="1600" b="1"/>
              <a:t>DISTRIBUIÇÃO DOS SERVIÇOS E MAMOGRAFOS NAS</a:t>
            </a:r>
          </a:p>
          <a:p>
            <a:pPr algn="ctr"/>
            <a:r>
              <a:rPr lang="pt-BR" sz="1600" b="1"/>
              <a:t> MACRO REGIÕES – 2012</a:t>
            </a:r>
          </a:p>
        </p:txBody>
      </p:sp>
      <p:graphicFrame>
        <p:nvGraphicFramePr>
          <p:cNvPr id="119089" name="Group 305"/>
          <p:cNvGraphicFramePr>
            <a:graphicFrameLocks noGrp="1"/>
          </p:cNvGraphicFramePr>
          <p:nvPr>
            <p:ph sz="half" idx="2"/>
          </p:nvPr>
        </p:nvGraphicFramePr>
        <p:xfrm>
          <a:off x="6659563" y="5300663"/>
          <a:ext cx="2303462" cy="1241108"/>
        </p:xfrm>
        <a:graphic>
          <a:graphicData uri="http://schemas.openxmlformats.org/drawingml/2006/table">
            <a:tbl>
              <a:tblPr/>
              <a:tblGrid>
                <a:gridCol w="1849437"/>
                <a:gridCol w="454025"/>
              </a:tblGrid>
              <a:tr h="223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MAMÓGRAFOS SUS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MAMÓGRAFOS NÃO PRESTAM SERVIÇOS SUS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DE SERVIÇOS SUS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NÃO PRESTADOR SUS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67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8" name="Picture 8" descr="MAPA CONSORCI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57338"/>
            <a:ext cx="8675688" cy="477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3311525" y="1268413"/>
            <a:ext cx="583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pt-BR" sz="1400" b="1"/>
              <a:t>SERVIÇOS DE MAMOGRAFIA DE CONSÓRCIOS x MAMÓGRAFOS</a:t>
            </a:r>
            <a:r>
              <a:rPr lang="pt-BR" sz="1400"/>
              <a:t> 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0"/>
            <a:ext cx="50768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PEVQSM – PR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Programa Estadual de Vigilância da Qualidade dos </a:t>
            </a:r>
            <a:r>
              <a:rPr lang="pt-BR" sz="14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t-BR" sz="1400">
                <a:solidFill>
                  <a:srgbClr val="FF0000"/>
                </a:solidFill>
                <a:cs typeface="Times New Roman" pitchFamily="18" charset="0"/>
              </a:rPr>
            </a:br>
            <a:r>
              <a:rPr lang="pt-BR" sz="1400" b="1" i="1">
                <a:solidFill>
                  <a:srgbClr val="FF0000"/>
                </a:solidFill>
                <a:latin typeface="Arial" charset="0"/>
                <a:cs typeface="Arial" charset="0"/>
              </a:rPr>
              <a:t>Serviços de Mamografia - Paraná</a:t>
            </a:r>
            <a:r>
              <a:rPr lang="pt-BR" sz="140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72123" name="Picture 443" descr="Imagem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45325" y="2060575"/>
            <a:ext cx="2098675" cy="2160588"/>
          </a:xfrm>
          <a:prstGeom prst="rect">
            <a:avLst/>
          </a:prstGeom>
          <a:noFill/>
        </p:spPr>
      </p:pic>
      <p:pic>
        <p:nvPicPr>
          <p:cNvPr id="72125" name="Picture 445" descr="Imagem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15138" y="5373688"/>
            <a:ext cx="2328862" cy="1260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1376</Words>
  <Application>Microsoft PowerPoint</Application>
  <PresentationFormat>Apresentação na tela (4:3)</PresentationFormat>
  <Paragraphs>453</Paragraphs>
  <Slides>19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Times New Roman</vt:lpstr>
      <vt:lpstr>Arial</vt:lpstr>
      <vt:lpstr>Lucida Sans Unicode</vt:lpstr>
      <vt:lpstr>Estrutura padrão</vt:lpstr>
      <vt:lpstr>Documento do Microsoft Word</vt:lpstr>
      <vt:lpstr>    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SESA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SESA</dc:creator>
  <cp:lastModifiedBy>MM</cp:lastModifiedBy>
  <cp:revision>202</cp:revision>
  <dcterms:created xsi:type="dcterms:W3CDTF">2011-02-18T14:46:42Z</dcterms:created>
  <dcterms:modified xsi:type="dcterms:W3CDTF">2012-09-28T20:16:59Z</dcterms:modified>
</cp:coreProperties>
</file>