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7" r:id="rId1"/>
    <p:sldMasterId id="2147484031" r:id="rId2"/>
  </p:sldMasterIdLst>
  <p:notesMasterIdLst>
    <p:notesMasterId r:id="rId63"/>
  </p:notesMasterIdLst>
  <p:sldIdLst>
    <p:sldId id="327" r:id="rId3"/>
    <p:sldId id="287" r:id="rId4"/>
    <p:sldId id="291" r:id="rId5"/>
    <p:sldId id="313" r:id="rId6"/>
    <p:sldId id="268" r:id="rId7"/>
    <p:sldId id="317" r:id="rId8"/>
    <p:sldId id="318" r:id="rId9"/>
    <p:sldId id="325" r:id="rId10"/>
    <p:sldId id="319" r:id="rId11"/>
    <p:sldId id="320" r:id="rId12"/>
    <p:sldId id="345" r:id="rId13"/>
    <p:sldId id="346" r:id="rId14"/>
    <p:sldId id="311" r:id="rId15"/>
    <p:sldId id="321" r:id="rId16"/>
    <p:sldId id="322" r:id="rId17"/>
    <p:sldId id="332" r:id="rId18"/>
    <p:sldId id="334" r:id="rId19"/>
    <p:sldId id="333" r:id="rId20"/>
    <p:sldId id="335" r:id="rId21"/>
    <p:sldId id="336" r:id="rId22"/>
    <p:sldId id="337" r:id="rId23"/>
    <p:sldId id="272" r:id="rId24"/>
    <p:sldId id="349" r:id="rId25"/>
    <p:sldId id="347" r:id="rId26"/>
    <p:sldId id="348" r:id="rId27"/>
    <p:sldId id="267" r:id="rId28"/>
    <p:sldId id="269" r:id="rId29"/>
    <p:sldId id="353" r:id="rId30"/>
    <p:sldId id="271" r:id="rId31"/>
    <p:sldId id="282" r:id="rId32"/>
    <p:sldId id="326" r:id="rId33"/>
    <p:sldId id="283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41" r:id="rId44"/>
    <p:sldId id="342" r:id="rId45"/>
    <p:sldId id="343" r:id="rId46"/>
    <p:sldId id="344" r:id="rId47"/>
    <p:sldId id="309" r:id="rId48"/>
    <p:sldId id="338" r:id="rId49"/>
    <p:sldId id="292" r:id="rId50"/>
    <p:sldId id="328" r:id="rId51"/>
    <p:sldId id="290" r:id="rId52"/>
    <p:sldId id="330" r:id="rId53"/>
    <p:sldId id="331" r:id="rId54"/>
    <p:sldId id="329" r:id="rId55"/>
    <p:sldId id="352" r:id="rId56"/>
    <p:sldId id="351" r:id="rId57"/>
    <p:sldId id="350" r:id="rId58"/>
    <p:sldId id="354" r:id="rId59"/>
    <p:sldId id="355" r:id="rId60"/>
    <p:sldId id="356" r:id="rId61"/>
    <p:sldId id="357" r:id="rId6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olobato47:Documents:Infla&#231;&#227;o%20da%20Sa&#250;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1847827718842004E-3"/>
          <c:w val="0.75075314052406905"/>
          <c:h val="0.99343179975887397"/>
        </c:manualLayout>
      </c:layout>
      <c:pie3DChart>
        <c:varyColors val="1"/>
        <c:ser>
          <c:idx val="0"/>
          <c:order val="0"/>
          <c:explosion val="9"/>
          <c:dLbls>
            <c:dLbl>
              <c:idx val="1"/>
              <c:layout>
                <c:manualLayout>
                  <c:x val="-4.61970476110918E-2"/>
                  <c:y val="-2.1250274750138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3441030253697E-2"/>
                  <c:y val="-6.162419352753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4851084879392505E-3"/>
                  <c:y val="0.118074185042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4459970950130203E-2"/>
                  <c:y val="-4.4172064698809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1417965201027601E-2"/>
                  <c:y val="-3.5978175141900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pt-BR"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Plan1!$A$4:$A$13</c:f>
              <c:strCache>
                <c:ptCount val="10"/>
                <c:pt idx="0">
                  <c:v>CIÊNCIA &amp; TECNOLOGIA</c:v>
                </c:pt>
                <c:pt idx="1">
                  <c:v>EDUCAÇÃO</c:v>
                </c:pt>
                <c:pt idx="2">
                  <c:v>INDÚSTRIA &amp; COMÉRCIO</c:v>
                </c:pt>
                <c:pt idx="3">
                  <c:v>MINAS E ENERGIA</c:v>
                </c:pt>
                <c:pt idx="4">
                  <c:v>SAÚDE</c:v>
                </c:pt>
                <c:pt idx="5">
                  <c:v>TRANSPORTES</c:v>
                </c:pt>
                <c:pt idx="6">
                  <c:v>PREVIDÊNCIA SOCIAL</c:v>
                </c:pt>
                <c:pt idx="7">
                  <c:v>INTEGRAÇÃO NACIONAL</c:v>
                </c:pt>
                <c:pt idx="8">
                  <c:v>COMBATE À FOME</c:v>
                </c:pt>
                <c:pt idx="9">
                  <c:v>DEFESA</c:v>
                </c:pt>
              </c:strCache>
            </c:strRef>
          </c:cat>
          <c:val>
            <c:numRef>
              <c:f>Plan1!$B$4:$B$13</c:f>
              <c:numCache>
                <c:formatCode>General</c:formatCode>
                <c:ptCount val="10"/>
                <c:pt idx="0">
                  <c:v>0.52</c:v>
                </c:pt>
                <c:pt idx="1">
                  <c:v>5.6599999999999984</c:v>
                </c:pt>
                <c:pt idx="2">
                  <c:v>0.17</c:v>
                </c:pt>
                <c:pt idx="3">
                  <c:v>0.52</c:v>
                </c:pt>
                <c:pt idx="4">
                  <c:v>6.72</c:v>
                </c:pt>
                <c:pt idx="5">
                  <c:v>0.79</c:v>
                </c:pt>
                <c:pt idx="6">
                  <c:v>33.299999999999997</c:v>
                </c:pt>
                <c:pt idx="7">
                  <c:v>0.32</c:v>
                </c:pt>
                <c:pt idx="8">
                  <c:v>4.4400000000000004</c:v>
                </c:pt>
                <c:pt idx="9">
                  <c:v>4.6599999999999984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pt-BR" sz="1100"/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4551148933436E-2"/>
          <c:y val="0"/>
          <c:w val="0.96854488510665604"/>
          <c:h val="1"/>
        </c:manualLayout>
      </c:layout>
      <c:pie3DChart>
        <c:varyColors val="1"/>
        <c:ser>
          <c:idx val="0"/>
          <c:order val="0"/>
          <c:explosion val="4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explosion val="37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2.2221960696472601E-2"/>
                  <c:y val="0.269157982090473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pt-BR" sz="3200" b="1" i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'[Inflação da Saúde.xlsx]Sheet1'!$A$1:$A$3</c:f>
              <c:strCache>
                <c:ptCount val="3"/>
                <c:pt idx="0">
                  <c:v>&lt;Longevidade</c:v>
                </c:pt>
                <c:pt idx="1">
                  <c:v>Demanda induzida</c:v>
                </c:pt>
                <c:pt idx="2">
                  <c:v>Incorporação tecnológica</c:v>
                </c:pt>
              </c:strCache>
            </c:strRef>
          </c:cat>
          <c:val>
            <c:numRef>
              <c:f>'[Inflação da Saúde.xlsx]Sheet1'!$B$1:$B$3</c:f>
              <c:numCache>
                <c:formatCode>General</c:formatCode>
                <c:ptCount val="3"/>
                <c:pt idx="0">
                  <c:v>2</c:v>
                </c:pt>
                <c:pt idx="1">
                  <c:v>10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lang="pt-BR" sz="1800" b="1" i="0" u="none">
                <a:solidFill>
                  <a:schemeClr val="tx1"/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 rtl="0">
              <a:defRPr lang="pt-BR" sz="1800" b="1" i="0" u="none">
                <a:solidFill>
                  <a:schemeClr val="tx1"/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 rtl="0">
              <a:defRPr lang="pt-BR" sz="1800" b="1" i="0" u="none">
                <a:solidFill>
                  <a:schemeClr val="tx1"/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66860798754224704"/>
          <c:y val="0.67589470433842802"/>
          <c:w val="0.331141732283465"/>
          <c:h val="0.25115157480314998"/>
        </c:manualLayout>
      </c:layout>
      <c:overlay val="0"/>
      <c:txPr>
        <a:bodyPr/>
        <a:lstStyle/>
        <a:p>
          <a:pPr rtl="0">
            <a:defRPr lang="pt-BR" sz="1800" b="1" i="0" u="none"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zero"/>
    <c:showDLblsOverMax val="0"/>
  </c:chart>
  <c:externalData r:id="rId1">
    <c:autoUpdate val="1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0.53125</cdr:x>
      <cdr:y>0.27027</cdr:y>
    </cdr:from>
    <cdr:to>
      <cdr:x>0.64286</cdr:x>
      <cdr:y>0.34663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284476" y="1440158"/>
          <a:ext cx="900123" cy="406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b="1" dirty="0" smtClean="0"/>
            <a:t>Saúde</a:t>
          </a:r>
          <a:endParaRPr lang="pt-BR" sz="2000" b="1" dirty="0"/>
        </a:p>
      </cdr:txBody>
    </cdr:sp>
  </cdr:relSizeAnchor>
  <cdr:relSizeAnchor xmlns:cdr="http://schemas.openxmlformats.org/drawingml/2006/chartDrawing">
    <cdr:from>
      <cdr:x>0.15179</cdr:x>
      <cdr:y>0.21793</cdr:y>
    </cdr:from>
    <cdr:to>
      <cdr:x>0.24489</cdr:x>
      <cdr:y>0.28378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224171" y="1161256"/>
          <a:ext cx="750878" cy="350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 smtClean="0"/>
            <a:t>Fome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0.21429</cdr:x>
      <cdr:y>0.45946</cdr:y>
    </cdr:from>
    <cdr:to>
      <cdr:x>0.38393</cdr:x>
      <cdr:y>0.53466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728192" y="2448272"/>
          <a:ext cx="1368152" cy="400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0.25</cdr:x>
      <cdr:y>0.48649</cdr:y>
    </cdr:from>
    <cdr:to>
      <cdr:x>0.46652</cdr:x>
      <cdr:y>0.57543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2016224" y="2592307"/>
          <a:ext cx="1746211" cy="473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400" b="1" dirty="0" smtClean="0"/>
            <a:t>Previdência</a:t>
          </a:r>
          <a:endParaRPr lang="pt-BR" sz="2400" b="1" dirty="0"/>
        </a:p>
      </cdr:txBody>
    </cdr:sp>
  </cdr:relSizeAnchor>
  <cdr:relSizeAnchor xmlns:cdr="http://schemas.openxmlformats.org/drawingml/2006/chartDrawing">
    <cdr:from>
      <cdr:x>0.26379</cdr:x>
      <cdr:y>0.20363</cdr:y>
    </cdr:from>
    <cdr:to>
      <cdr:x>0.36772</cdr:x>
      <cdr:y>0.24653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27448" y="1085056"/>
          <a:ext cx="838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Defesa</a:t>
          </a:r>
          <a:endParaRPr lang="pt-BR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663F46-0193-6F4F-B1B7-B3579E46071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532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63F46-0193-6F4F-B1B7-B3579E46071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89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6791F-3D49-004B-A488-9F53E0C2A9AF}" type="slidenum">
              <a:rPr lang="pt-BR">
                <a:latin typeface="Arial" charset="0"/>
              </a:rPr>
              <a:pPr/>
              <a:t>6</a:t>
            </a:fld>
            <a:endParaRPr lang="pt-BR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169E9-70E2-4043-A6B6-4053CEC00885}" type="slidenum">
              <a:rPr lang="pt-BR">
                <a:latin typeface="Arial" charset="0"/>
              </a:rPr>
              <a:pPr/>
              <a:t>7</a:t>
            </a:fld>
            <a:endParaRPr lang="pt-BR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627DC-D227-C34D-94FD-E930A292276F}" type="slidenum">
              <a:rPr lang="pt-BR"/>
              <a:pPr/>
              <a:t>9</a:t>
            </a:fld>
            <a:endParaRPr 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5E12D-928D-4AAD-AE9F-BAE2098980D2}" type="slidenum">
              <a:rPr lang="pt-BR"/>
              <a:pPr/>
              <a:t>10</a:t>
            </a:fld>
            <a:endParaRPr lang="pt-B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035AF-58A7-4D27-895A-13516B89FE1A}" type="slidenum">
              <a:rPr lang="pt-BR"/>
              <a:pPr/>
              <a:t>13</a:t>
            </a:fld>
            <a:endParaRPr lang="pt-B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3BEEA-7A18-A843-B9AB-9B74DC4E3E1F}" type="slidenum">
              <a:rPr lang="pt-BR"/>
              <a:pPr/>
              <a:t>51</a:t>
            </a:fld>
            <a:endParaRPr lang="pt-B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89093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89094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>
                <a:latin typeface="Times New Roman" charset="0"/>
              </a:rPr>
              <a:t>As novas vertentes do Controle Externo - Nov/2011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2"/>
          <p:cNvGrpSpPr>
            <a:grpSpLocks/>
          </p:cNvGrpSpPr>
          <p:nvPr userDrawn="1"/>
        </p:nvGrpSpPr>
        <p:grpSpPr bwMode="auto">
          <a:xfrm>
            <a:off x="0" y="333375"/>
            <a:ext cx="9144000" cy="71438"/>
            <a:chOff x="3115" y="0"/>
            <a:chExt cx="2170" cy="2486"/>
          </a:xfrm>
        </p:grpSpPr>
        <p:grpSp>
          <p:nvGrpSpPr>
            <p:cNvPr id="3" name="Group 153"/>
            <p:cNvGrpSpPr>
              <a:grpSpLocks/>
            </p:cNvGrpSpPr>
            <p:nvPr userDrawn="1"/>
          </p:nvGrpSpPr>
          <p:grpSpPr bwMode="auto">
            <a:xfrm>
              <a:off x="4080" y="1934"/>
              <a:ext cx="768" cy="552"/>
              <a:chOff x="0" y="24"/>
              <a:chExt cx="768" cy="552"/>
            </a:xfrm>
          </p:grpSpPr>
          <p:sp>
            <p:nvSpPr>
              <p:cNvPr id="136" name="Oval 154"/>
              <p:cNvSpPr>
                <a:spLocks noChangeArrowheads="1"/>
              </p:cNvSpPr>
              <p:nvPr userDrawn="1"/>
            </p:nvSpPr>
            <p:spPr bwMode="hidden">
              <a:xfrm>
                <a:off x="0" y="24"/>
                <a:ext cx="768" cy="552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Oval 155"/>
              <p:cNvSpPr>
                <a:spLocks noChangeArrowheads="1"/>
              </p:cNvSpPr>
              <p:nvPr userDrawn="1"/>
            </p:nvSpPr>
            <p:spPr bwMode="hidden">
              <a:xfrm>
                <a:off x="276" y="245"/>
                <a:ext cx="185" cy="11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4" name="Group 156"/>
            <p:cNvGrpSpPr>
              <a:grpSpLocks/>
            </p:cNvGrpSpPr>
            <p:nvPr userDrawn="1"/>
          </p:nvGrpSpPr>
          <p:grpSpPr bwMode="auto">
            <a:xfrm>
              <a:off x="4257" y="1105"/>
              <a:ext cx="768" cy="552"/>
              <a:chOff x="0" y="2"/>
              <a:chExt cx="768" cy="552"/>
            </a:xfrm>
          </p:grpSpPr>
          <p:sp>
            <p:nvSpPr>
              <p:cNvPr id="134" name="Oval 157"/>
              <p:cNvSpPr>
                <a:spLocks noChangeArrowheads="1"/>
              </p:cNvSpPr>
              <p:nvPr userDrawn="1"/>
            </p:nvSpPr>
            <p:spPr bwMode="hidden">
              <a:xfrm>
                <a:off x="0" y="2"/>
                <a:ext cx="768" cy="552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Oval 158"/>
              <p:cNvSpPr>
                <a:spLocks noChangeArrowheads="1"/>
              </p:cNvSpPr>
              <p:nvPr userDrawn="1"/>
            </p:nvSpPr>
            <p:spPr bwMode="hidden">
              <a:xfrm>
                <a:off x="276" y="223"/>
                <a:ext cx="185" cy="11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5" name="Group 159"/>
            <p:cNvGrpSpPr>
              <a:grpSpLocks/>
            </p:cNvGrpSpPr>
            <p:nvPr userDrawn="1"/>
          </p:nvGrpSpPr>
          <p:grpSpPr bwMode="auto">
            <a:xfrm>
              <a:off x="3134" y="0"/>
              <a:ext cx="768" cy="552"/>
              <a:chOff x="0" y="0"/>
              <a:chExt cx="768" cy="552"/>
            </a:xfrm>
          </p:grpSpPr>
          <p:sp>
            <p:nvSpPr>
              <p:cNvPr id="132" name="Oval 160"/>
              <p:cNvSpPr>
                <a:spLocks noChangeArrowheads="1"/>
              </p:cNvSpPr>
              <p:nvPr userDrawn="1"/>
            </p:nvSpPr>
            <p:spPr bwMode="hidden">
              <a:xfrm>
                <a:off x="0" y="0"/>
                <a:ext cx="768" cy="55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Oval 161"/>
              <p:cNvSpPr>
                <a:spLocks noChangeArrowheads="1"/>
              </p:cNvSpPr>
              <p:nvPr userDrawn="1"/>
            </p:nvSpPr>
            <p:spPr bwMode="hidden">
              <a:xfrm>
                <a:off x="276" y="221"/>
                <a:ext cx="185" cy="11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6" name="Group 162"/>
            <p:cNvGrpSpPr>
              <a:grpSpLocks/>
            </p:cNvGrpSpPr>
            <p:nvPr userDrawn="1"/>
          </p:nvGrpSpPr>
          <p:grpSpPr bwMode="auto">
            <a:xfrm>
              <a:off x="3115" y="-1"/>
              <a:ext cx="2170" cy="1714"/>
              <a:chOff x="3115" y="-1"/>
              <a:chExt cx="2170" cy="1714"/>
            </a:xfrm>
          </p:grpSpPr>
          <p:grpSp>
            <p:nvGrpSpPr>
              <p:cNvPr id="7" name="Group 163"/>
              <p:cNvGrpSpPr>
                <a:grpSpLocks/>
              </p:cNvGrpSpPr>
              <p:nvPr userDrawn="1"/>
            </p:nvGrpSpPr>
            <p:grpSpPr bwMode="auto">
              <a:xfrm>
                <a:off x="3640" y="332"/>
                <a:ext cx="1145" cy="829"/>
                <a:chOff x="1265" y="866"/>
                <a:chExt cx="2919" cy="2104"/>
              </a:xfrm>
            </p:grpSpPr>
            <p:sp>
              <p:nvSpPr>
                <p:cNvPr id="130" name="Oval 164"/>
                <p:cNvSpPr>
                  <a:spLocks noChangeArrowheads="1"/>
                </p:cNvSpPr>
                <p:nvPr userDrawn="1"/>
              </p:nvSpPr>
              <p:spPr bwMode="hidden">
                <a:xfrm>
                  <a:off x="1265" y="866"/>
                  <a:ext cx="2919" cy="210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1" name="Oval 165"/>
                <p:cNvSpPr>
                  <a:spLocks noChangeArrowheads="1"/>
                </p:cNvSpPr>
                <p:nvPr userDrawn="1"/>
              </p:nvSpPr>
              <p:spPr bwMode="hidden">
                <a:xfrm>
                  <a:off x="2380" y="1567"/>
                  <a:ext cx="579" cy="42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8" name="Group 166"/>
              <p:cNvGrpSpPr>
                <a:grpSpLocks/>
              </p:cNvGrpSpPr>
              <p:nvPr userDrawn="1"/>
            </p:nvGrpSpPr>
            <p:grpSpPr bwMode="auto">
              <a:xfrm>
                <a:off x="3115" y="-1"/>
                <a:ext cx="2142" cy="1714"/>
                <a:chOff x="3115" y="-1"/>
                <a:chExt cx="2142" cy="1714"/>
              </a:xfrm>
            </p:grpSpPr>
            <p:grpSp>
              <p:nvGrpSpPr>
                <p:cNvPr id="9" name="Group 167"/>
                <p:cNvGrpSpPr>
                  <a:grpSpLocks/>
                </p:cNvGrpSpPr>
                <p:nvPr userDrawn="1"/>
              </p:nvGrpSpPr>
              <p:grpSpPr bwMode="auto">
                <a:xfrm>
                  <a:off x="4503" y="608"/>
                  <a:ext cx="492" cy="884"/>
                  <a:chOff x="3476" y="1572"/>
                  <a:chExt cx="1257" cy="2256"/>
                </a:xfrm>
              </p:grpSpPr>
              <p:sp>
                <p:nvSpPr>
                  <p:cNvPr id="128" name="Freeform 168"/>
                  <p:cNvSpPr>
                    <a:spLocks/>
                  </p:cNvSpPr>
                  <p:nvPr userDrawn="1"/>
                </p:nvSpPr>
                <p:spPr bwMode="hidden">
                  <a:xfrm rot="2711884">
                    <a:off x="2786" y="2262"/>
                    <a:ext cx="1692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9" name="Freeform 169"/>
                  <p:cNvSpPr>
                    <a:spLocks/>
                  </p:cNvSpPr>
                  <p:nvPr userDrawn="1"/>
                </p:nvSpPr>
                <p:spPr bwMode="hidden">
                  <a:xfrm rot="2711884">
                    <a:off x="4065" y="3160"/>
                    <a:ext cx="84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2" name="Group 170"/>
                <p:cNvGrpSpPr>
                  <a:grpSpLocks/>
                </p:cNvGrpSpPr>
                <p:nvPr userDrawn="1"/>
              </p:nvGrpSpPr>
              <p:grpSpPr bwMode="auto">
                <a:xfrm>
                  <a:off x="4266" y="774"/>
                  <a:ext cx="965" cy="553"/>
                  <a:chOff x="2864" y="1971"/>
                  <a:chExt cx="2463" cy="1392"/>
                </a:xfrm>
              </p:grpSpPr>
              <p:sp>
                <p:nvSpPr>
                  <p:cNvPr id="126" name="Freeform 171"/>
                  <p:cNvSpPr>
                    <a:spLocks/>
                  </p:cNvSpPr>
                  <p:nvPr userDrawn="1"/>
                </p:nvSpPr>
                <p:spPr bwMode="hidden">
                  <a:xfrm rot="2104081">
                    <a:off x="2864" y="1971"/>
                    <a:ext cx="1814" cy="41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7" name="Freeform 172"/>
                  <p:cNvSpPr>
                    <a:spLocks/>
                  </p:cNvSpPr>
                  <p:nvPr userDrawn="1"/>
                </p:nvSpPr>
                <p:spPr bwMode="hidden">
                  <a:xfrm rot="2104081">
                    <a:off x="4353" y="2806"/>
                    <a:ext cx="974" cy="55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3" name="Group 173"/>
                <p:cNvGrpSpPr>
                  <a:grpSpLocks/>
                </p:cNvGrpSpPr>
                <p:nvPr userDrawn="1"/>
              </p:nvGrpSpPr>
              <p:grpSpPr bwMode="auto">
                <a:xfrm>
                  <a:off x="4281" y="715"/>
                  <a:ext cx="972" cy="385"/>
                  <a:chOff x="2897" y="1857"/>
                  <a:chExt cx="2477" cy="984"/>
                </a:xfrm>
              </p:grpSpPr>
              <p:sp>
                <p:nvSpPr>
                  <p:cNvPr id="124" name="Freeform 174"/>
                  <p:cNvSpPr>
                    <a:spLocks/>
                  </p:cNvSpPr>
                  <p:nvPr userDrawn="1"/>
                </p:nvSpPr>
                <p:spPr bwMode="hidden">
                  <a:xfrm rot="1582915">
                    <a:off x="2897" y="1857"/>
                    <a:ext cx="1736" cy="28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5" name="Freeform 175"/>
                  <p:cNvSpPr>
                    <a:spLocks/>
                  </p:cNvSpPr>
                  <p:nvPr userDrawn="1"/>
                </p:nvSpPr>
                <p:spPr bwMode="hidden">
                  <a:xfrm rot="1582915">
                    <a:off x="4442" y="2419"/>
                    <a:ext cx="932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4" name="Group 176"/>
                <p:cNvGrpSpPr>
                  <a:grpSpLocks/>
                </p:cNvGrpSpPr>
                <p:nvPr userDrawn="1"/>
              </p:nvGrpSpPr>
              <p:grpSpPr bwMode="auto">
                <a:xfrm>
                  <a:off x="4289" y="666"/>
                  <a:ext cx="968" cy="333"/>
                  <a:chOff x="2924" y="1700"/>
                  <a:chExt cx="2472" cy="836"/>
                </a:xfrm>
              </p:grpSpPr>
              <p:sp>
                <p:nvSpPr>
                  <p:cNvPr id="122" name="Freeform 177"/>
                  <p:cNvSpPr>
                    <a:spLocks/>
                  </p:cNvSpPr>
                  <p:nvPr userDrawn="1"/>
                </p:nvSpPr>
                <p:spPr bwMode="hidden">
                  <a:xfrm rot="1080363">
                    <a:off x="2924" y="1700"/>
                    <a:ext cx="1677" cy="27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3" name="Freeform 178"/>
                  <p:cNvSpPr>
                    <a:spLocks/>
                  </p:cNvSpPr>
                  <p:nvPr userDrawn="1"/>
                </p:nvSpPr>
                <p:spPr bwMode="hidden">
                  <a:xfrm rot="1080363">
                    <a:off x="4495" y="2118"/>
                    <a:ext cx="901" cy="41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5" name="Group 179"/>
                <p:cNvGrpSpPr>
                  <a:grpSpLocks/>
                </p:cNvGrpSpPr>
                <p:nvPr userDrawn="1"/>
              </p:nvGrpSpPr>
              <p:grpSpPr bwMode="auto">
                <a:xfrm>
                  <a:off x="4305" y="554"/>
                  <a:ext cx="919" cy="277"/>
                  <a:chOff x="2958" y="1436"/>
                  <a:chExt cx="2342" cy="704"/>
                </a:xfrm>
              </p:grpSpPr>
              <p:sp>
                <p:nvSpPr>
                  <p:cNvPr id="120" name="Freeform 180"/>
                  <p:cNvSpPr>
                    <a:spLocks/>
                  </p:cNvSpPr>
                  <p:nvPr userDrawn="1"/>
                </p:nvSpPr>
                <p:spPr bwMode="hidden">
                  <a:xfrm rot="463793">
                    <a:off x="2958" y="1436"/>
                    <a:ext cx="1545" cy="28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1" name="Freeform 181"/>
                  <p:cNvSpPr>
                    <a:spLocks/>
                  </p:cNvSpPr>
                  <p:nvPr userDrawn="1"/>
                </p:nvSpPr>
                <p:spPr bwMode="hidden">
                  <a:xfrm rot="463793">
                    <a:off x="4470" y="1577"/>
                    <a:ext cx="830" cy="56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6" name="Group 182"/>
                <p:cNvGrpSpPr>
                  <a:grpSpLocks/>
                </p:cNvGrpSpPr>
                <p:nvPr userDrawn="1"/>
              </p:nvGrpSpPr>
              <p:grpSpPr bwMode="auto">
                <a:xfrm>
                  <a:off x="4313" y="496"/>
                  <a:ext cx="842" cy="110"/>
                  <a:chOff x="2983" y="1328"/>
                  <a:chExt cx="2150" cy="289"/>
                </a:xfrm>
              </p:grpSpPr>
              <p:sp>
                <p:nvSpPr>
                  <p:cNvPr id="118" name="Freeform 183"/>
                  <p:cNvSpPr>
                    <a:spLocks/>
                  </p:cNvSpPr>
                  <p:nvPr userDrawn="1"/>
                </p:nvSpPr>
                <p:spPr bwMode="hidden">
                  <a:xfrm rot="-84182">
                    <a:off x="2983" y="1328"/>
                    <a:ext cx="1404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9" name="Freeform 184"/>
                  <p:cNvSpPr>
                    <a:spLocks/>
                  </p:cNvSpPr>
                  <p:nvPr userDrawn="1"/>
                </p:nvSpPr>
                <p:spPr bwMode="hidden">
                  <a:xfrm rot="-84182">
                    <a:off x="4379" y="1328"/>
                    <a:ext cx="754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7" name="Group 185"/>
                <p:cNvGrpSpPr>
                  <a:grpSpLocks/>
                </p:cNvGrpSpPr>
                <p:nvPr userDrawn="1"/>
              </p:nvGrpSpPr>
              <p:grpSpPr bwMode="auto">
                <a:xfrm>
                  <a:off x="4298" y="335"/>
                  <a:ext cx="738" cy="167"/>
                  <a:chOff x="2938" y="855"/>
                  <a:chExt cx="1879" cy="417"/>
                </a:xfrm>
              </p:grpSpPr>
              <p:sp>
                <p:nvSpPr>
                  <p:cNvPr id="116" name="Freeform 186"/>
                  <p:cNvSpPr>
                    <a:spLocks/>
                  </p:cNvSpPr>
                  <p:nvPr userDrawn="1"/>
                </p:nvSpPr>
                <p:spPr bwMode="hidden">
                  <a:xfrm rot="-802576">
                    <a:off x="2938" y="994"/>
                    <a:ext cx="1233" cy="27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7" name="Freeform 187"/>
                  <p:cNvSpPr>
                    <a:spLocks/>
                  </p:cNvSpPr>
                  <p:nvPr userDrawn="1"/>
                </p:nvSpPr>
                <p:spPr bwMode="hidden">
                  <a:xfrm rot="-802576">
                    <a:off x="4155" y="855"/>
                    <a:ext cx="662" cy="27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8" name="Group 188"/>
                <p:cNvGrpSpPr>
                  <a:grpSpLocks/>
                </p:cNvGrpSpPr>
                <p:nvPr userDrawn="1"/>
              </p:nvGrpSpPr>
              <p:grpSpPr bwMode="auto">
                <a:xfrm>
                  <a:off x="3397" y="663"/>
                  <a:ext cx="492" cy="883"/>
                  <a:chOff x="641" y="1716"/>
                  <a:chExt cx="1257" cy="2252"/>
                </a:xfrm>
              </p:grpSpPr>
              <p:sp>
                <p:nvSpPr>
                  <p:cNvPr id="114" name="Freeform 189"/>
                  <p:cNvSpPr>
                    <a:spLocks/>
                  </p:cNvSpPr>
                  <p:nvPr userDrawn="1"/>
                </p:nvSpPr>
                <p:spPr bwMode="hidden">
                  <a:xfrm rot="18888116" flipH="1">
                    <a:off x="897" y="2405"/>
                    <a:ext cx="1690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5" name="Freeform 190"/>
                  <p:cNvSpPr>
                    <a:spLocks/>
                  </p:cNvSpPr>
                  <p:nvPr userDrawn="1"/>
                </p:nvSpPr>
                <p:spPr bwMode="hidden">
                  <a:xfrm rot="18888116" flipH="1">
                    <a:off x="463" y="3301"/>
                    <a:ext cx="84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9" name="Group 191"/>
                <p:cNvGrpSpPr>
                  <a:grpSpLocks/>
                </p:cNvGrpSpPr>
                <p:nvPr userDrawn="1"/>
              </p:nvGrpSpPr>
              <p:grpSpPr bwMode="auto">
                <a:xfrm>
                  <a:off x="3142" y="830"/>
                  <a:ext cx="965" cy="553"/>
                  <a:chOff x="-5" y="2112"/>
                  <a:chExt cx="2463" cy="1388"/>
                </a:xfrm>
              </p:grpSpPr>
              <p:sp>
                <p:nvSpPr>
                  <p:cNvPr id="112" name="Freeform 192"/>
                  <p:cNvSpPr>
                    <a:spLocks/>
                  </p:cNvSpPr>
                  <p:nvPr userDrawn="1"/>
                </p:nvSpPr>
                <p:spPr bwMode="hidden">
                  <a:xfrm rot="19495919" flipH="1">
                    <a:off x="645" y="2112"/>
                    <a:ext cx="1813" cy="4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3" name="Freeform 193"/>
                  <p:cNvSpPr>
                    <a:spLocks/>
                  </p:cNvSpPr>
                  <p:nvPr userDrawn="1"/>
                </p:nvSpPr>
                <p:spPr bwMode="hidden">
                  <a:xfrm rot="19495919" flipH="1">
                    <a:off x="-5" y="2945"/>
                    <a:ext cx="974" cy="55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0" name="Group 194"/>
                <p:cNvGrpSpPr>
                  <a:grpSpLocks/>
                </p:cNvGrpSpPr>
                <p:nvPr userDrawn="1"/>
              </p:nvGrpSpPr>
              <p:grpSpPr bwMode="auto">
                <a:xfrm>
                  <a:off x="3124" y="771"/>
                  <a:ext cx="972" cy="440"/>
                  <a:chOff x="-52" y="1985"/>
                  <a:chExt cx="2477" cy="1116"/>
                </a:xfrm>
              </p:grpSpPr>
              <p:sp>
                <p:nvSpPr>
                  <p:cNvPr id="110" name="Freeform 195"/>
                  <p:cNvSpPr>
                    <a:spLocks/>
                  </p:cNvSpPr>
                  <p:nvPr userDrawn="1"/>
                </p:nvSpPr>
                <p:spPr bwMode="hidden">
                  <a:xfrm rot="20017085" flipH="1">
                    <a:off x="689" y="1985"/>
                    <a:ext cx="1736" cy="27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1" name="Freeform 196"/>
                  <p:cNvSpPr>
                    <a:spLocks/>
                  </p:cNvSpPr>
                  <p:nvPr userDrawn="1"/>
                </p:nvSpPr>
                <p:spPr bwMode="hidden">
                  <a:xfrm rot="20017085" flipH="1">
                    <a:off x="-52" y="2543"/>
                    <a:ext cx="932" cy="55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1" name="Group 197"/>
                <p:cNvGrpSpPr>
                  <a:grpSpLocks/>
                </p:cNvGrpSpPr>
                <p:nvPr userDrawn="1"/>
              </p:nvGrpSpPr>
              <p:grpSpPr bwMode="auto">
                <a:xfrm>
                  <a:off x="3115" y="721"/>
                  <a:ext cx="969" cy="333"/>
                  <a:chOff x="-74" y="1864"/>
                  <a:chExt cx="2473" cy="848"/>
                </a:xfrm>
              </p:grpSpPr>
              <p:sp>
                <p:nvSpPr>
                  <p:cNvPr id="108" name="Freeform 198"/>
                  <p:cNvSpPr>
                    <a:spLocks/>
                  </p:cNvSpPr>
                  <p:nvPr userDrawn="1"/>
                </p:nvSpPr>
                <p:spPr bwMode="hidden">
                  <a:xfrm rot="20519637" flipH="1">
                    <a:off x="722" y="1864"/>
                    <a:ext cx="1677" cy="28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9" name="Freeform 199"/>
                  <p:cNvSpPr>
                    <a:spLocks/>
                  </p:cNvSpPr>
                  <p:nvPr userDrawn="1"/>
                </p:nvSpPr>
                <p:spPr bwMode="hidden">
                  <a:xfrm rot="20519637" flipH="1">
                    <a:off x="-74" y="2288"/>
                    <a:ext cx="901" cy="42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2" name="Group 200"/>
                <p:cNvGrpSpPr>
                  <a:grpSpLocks/>
                </p:cNvGrpSpPr>
                <p:nvPr userDrawn="1"/>
              </p:nvGrpSpPr>
              <p:grpSpPr bwMode="auto">
                <a:xfrm>
                  <a:off x="3153" y="604"/>
                  <a:ext cx="919" cy="275"/>
                  <a:chOff x="22" y="1586"/>
                  <a:chExt cx="2342" cy="711"/>
                </a:xfrm>
              </p:grpSpPr>
              <p:sp>
                <p:nvSpPr>
                  <p:cNvPr id="106" name="Freeform 201"/>
                  <p:cNvSpPr>
                    <a:spLocks/>
                  </p:cNvSpPr>
                  <p:nvPr userDrawn="1"/>
                </p:nvSpPr>
                <p:spPr bwMode="hidden">
                  <a:xfrm rot="21136207" flipH="1">
                    <a:off x="819" y="1586"/>
                    <a:ext cx="1545" cy="2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7" name="Freeform 202"/>
                  <p:cNvSpPr>
                    <a:spLocks/>
                  </p:cNvSpPr>
                  <p:nvPr userDrawn="1"/>
                </p:nvSpPr>
                <p:spPr bwMode="hidden">
                  <a:xfrm rot="21136207" flipH="1">
                    <a:off x="22" y="1729"/>
                    <a:ext cx="830" cy="56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3" name="Group 203"/>
                <p:cNvGrpSpPr>
                  <a:grpSpLocks/>
                </p:cNvGrpSpPr>
                <p:nvPr userDrawn="1"/>
              </p:nvGrpSpPr>
              <p:grpSpPr bwMode="auto">
                <a:xfrm>
                  <a:off x="3218" y="550"/>
                  <a:ext cx="842" cy="165"/>
                  <a:chOff x="189" y="1450"/>
                  <a:chExt cx="2150" cy="428"/>
                </a:xfrm>
              </p:grpSpPr>
              <p:sp>
                <p:nvSpPr>
                  <p:cNvPr id="104" name="Freeform 204"/>
                  <p:cNvSpPr>
                    <a:spLocks/>
                  </p:cNvSpPr>
                  <p:nvPr userDrawn="1"/>
                </p:nvSpPr>
                <p:spPr bwMode="hidden">
                  <a:xfrm rot="84182" flipH="1">
                    <a:off x="935" y="1450"/>
                    <a:ext cx="1404" cy="28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5" name="Freeform 205"/>
                  <p:cNvSpPr>
                    <a:spLocks/>
                  </p:cNvSpPr>
                  <p:nvPr userDrawn="1"/>
                </p:nvSpPr>
                <p:spPr bwMode="hidden">
                  <a:xfrm rot="84182" flipH="1">
                    <a:off x="189" y="1450"/>
                    <a:ext cx="754" cy="42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4" name="Group 206"/>
                <p:cNvGrpSpPr>
                  <a:grpSpLocks/>
                </p:cNvGrpSpPr>
                <p:nvPr userDrawn="1"/>
              </p:nvGrpSpPr>
              <p:grpSpPr bwMode="auto">
                <a:xfrm>
                  <a:off x="3343" y="445"/>
                  <a:ext cx="738" cy="167"/>
                  <a:chOff x="505" y="1125"/>
                  <a:chExt cx="1879" cy="414"/>
                </a:xfrm>
              </p:grpSpPr>
              <p:sp>
                <p:nvSpPr>
                  <p:cNvPr id="102" name="Freeform 207"/>
                  <p:cNvSpPr>
                    <a:spLocks/>
                  </p:cNvSpPr>
                  <p:nvPr userDrawn="1"/>
                </p:nvSpPr>
                <p:spPr bwMode="hidden">
                  <a:xfrm rot="802576" flipH="1">
                    <a:off x="1151" y="1263"/>
                    <a:ext cx="1233" cy="27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3" name="Freeform 208"/>
                  <p:cNvSpPr>
                    <a:spLocks/>
                  </p:cNvSpPr>
                  <p:nvPr userDrawn="1"/>
                </p:nvSpPr>
                <p:spPr bwMode="hidden">
                  <a:xfrm rot="802576" flipH="1">
                    <a:off x="505" y="1125"/>
                    <a:ext cx="662" cy="2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5" name="Group 209"/>
                <p:cNvGrpSpPr>
                  <a:grpSpLocks/>
                </p:cNvGrpSpPr>
                <p:nvPr userDrawn="1"/>
              </p:nvGrpSpPr>
              <p:grpSpPr bwMode="auto">
                <a:xfrm>
                  <a:off x="3386" y="330"/>
                  <a:ext cx="725" cy="220"/>
                  <a:chOff x="616" y="894"/>
                  <a:chExt cx="1850" cy="570"/>
                </a:xfrm>
              </p:grpSpPr>
              <p:sp>
                <p:nvSpPr>
                  <p:cNvPr id="100" name="Freeform 210"/>
                  <p:cNvSpPr>
                    <a:spLocks/>
                  </p:cNvSpPr>
                  <p:nvPr userDrawn="1"/>
                </p:nvSpPr>
                <p:spPr bwMode="hidden">
                  <a:xfrm rot="1277471" flipH="1">
                    <a:off x="1233" y="1179"/>
                    <a:ext cx="1233" cy="28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1" name="Freeform 211"/>
                  <p:cNvSpPr>
                    <a:spLocks/>
                  </p:cNvSpPr>
                  <p:nvPr userDrawn="1"/>
                </p:nvSpPr>
                <p:spPr bwMode="hidden">
                  <a:xfrm rot="1277471" flipH="1">
                    <a:off x="616" y="894"/>
                    <a:ext cx="662" cy="28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6" name="Group 212"/>
                <p:cNvGrpSpPr>
                  <a:grpSpLocks/>
                </p:cNvGrpSpPr>
                <p:nvPr userDrawn="1"/>
              </p:nvGrpSpPr>
              <p:grpSpPr bwMode="auto">
                <a:xfrm>
                  <a:off x="3472" y="221"/>
                  <a:ext cx="693" cy="331"/>
                  <a:chOff x="3472" y="221"/>
                  <a:chExt cx="693" cy="331"/>
                </a:xfrm>
              </p:grpSpPr>
              <p:sp>
                <p:nvSpPr>
                  <p:cNvPr id="98" name="Freeform 213"/>
                  <p:cNvSpPr>
                    <a:spLocks/>
                  </p:cNvSpPr>
                  <p:nvPr userDrawn="1"/>
                </p:nvSpPr>
                <p:spPr bwMode="hidden">
                  <a:xfrm rot="2028410" flipH="1">
                    <a:off x="3681" y="442"/>
                    <a:ext cx="484" cy="11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9" name="Freeform 214"/>
                  <p:cNvSpPr>
                    <a:spLocks/>
                  </p:cNvSpPr>
                  <p:nvPr userDrawn="1"/>
                </p:nvSpPr>
                <p:spPr bwMode="hidden">
                  <a:xfrm rot="2028410" flipH="1">
                    <a:off x="3472" y="221"/>
                    <a:ext cx="260" cy="16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7" name="Group 215"/>
                <p:cNvGrpSpPr>
                  <a:grpSpLocks/>
                </p:cNvGrpSpPr>
                <p:nvPr userDrawn="1"/>
              </p:nvGrpSpPr>
              <p:grpSpPr bwMode="auto">
                <a:xfrm>
                  <a:off x="3554" y="110"/>
                  <a:ext cx="664" cy="387"/>
                  <a:chOff x="3554" y="110"/>
                  <a:chExt cx="664" cy="387"/>
                </a:xfrm>
              </p:grpSpPr>
              <p:sp>
                <p:nvSpPr>
                  <p:cNvPr id="96" name="Freeform 216"/>
                  <p:cNvSpPr>
                    <a:spLocks/>
                  </p:cNvSpPr>
                  <p:nvPr userDrawn="1"/>
                </p:nvSpPr>
                <p:spPr bwMode="hidden">
                  <a:xfrm rot="2664424" flipH="1">
                    <a:off x="3727" y="387"/>
                    <a:ext cx="491" cy="11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7" name="Freeform 217"/>
                  <p:cNvSpPr>
                    <a:spLocks/>
                  </p:cNvSpPr>
                  <p:nvPr userDrawn="1"/>
                </p:nvSpPr>
                <p:spPr bwMode="hidden">
                  <a:xfrm rot="2664424" flipH="1">
                    <a:off x="3554" y="110"/>
                    <a:ext cx="264" cy="16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8" name="Group 218"/>
                <p:cNvGrpSpPr>
                  <a:grpSpLocks/>
                </p:cNvGrpSpPr>
                <p:nvPr userDrawn="1"/>
              </p:nvGrpSpPr>
              <p:grpSpPr bwMode="auto">
                <a:xfrm>
                  <a:off x="3783" y="55"/>
                  <a:ext cx="304" cy="553"/>
                  <a:chOff x="1634" y="170"/>
                  <a:chExt cx="777" cy="1410"/>
                </a:xfrm>
              </p:grpSpPr>
              <p:sp>
                <p:nvSpPr>
                  <p:cNvPr id="94" name="Freeform 219"/>
                  <p:cNvSpPr>
                    <a:spLocks/>
                  </p:cNvSpPr>
                  <p:nvPr userDrawn="1"/>
                </p:nvSpPr>
                <p:spPr bwMode="hidden">
                  <a:xfrm rot="3473776" flipH="1">
                    <a:off x="1811" y="979"/>
                    <a:ext cx="986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5" name="Freeform 220"/>
                  <p:cNvSpPr>
                    <a:spLocks/>
                  </p:cNvSpPr>
                  <p:nvPr userDrawn="1"/>
                </p:nvSpPr>
                <p:spPr bwMode="hidden">
                  <a:xfrm rot="3473776" flipH="1">
                    <a:off x="1521" y="283"/>
                    <a:ext cx="563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9" name="Group 221"/>
                <p:cNvGrpSpPr>
                  <a:grpSpLocks/>
                </p:cNvGrpSpPr>
                <p:nvPr userDrawn="1"/>
              </p:nvGrpSpPr>
              <p:grpSpPr bwMode="auto">
                <a:xfrm>
                  <a:off x="3903" y="0"/>
                  <a:ext cx="248" cy="608"/>
                  <a:chOff x="1935" y="28"/>
                  <a:chExt cx="634" cy="1552"/>
                </a:xfrm>
              </p:grpSpPr>
              <p:sp>
                <p:nvSpPr>
                  <p:cNvPr id="92" name="Freeform 222"/>
                  <p:cNvSpPr>
                    <a:spLocks/>
                  </p:cNvSpPr>
                  <p:nvPr userDrawn="1"/>
                </p:nvSpPr>
                <p:spPr bwMode="hidden">
                  <a:xfrm rot="4126480" flipH="1">
                    <a:off x="1898" y="908"/>
                    <a:ext cx="1128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3" name="Freeform 223"/>
                  <p:cNvSpPr>
                    <a:spLocks/>
                  </p:cNvSpPr>
                  <p:nvPr userDrawn="1"/>
                </p:nvSpPr>
                <p:spPr bwMode="hidden">
                  <a:xfrm rot="4126480" flipH="1">
                    <a:off x="1822" y="141"/>
                    <a:ext cx="564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0" name="Group 224"/>
                <p:cNvGrpSpPr>
                  <a:grpSpLocks/>
                </p:cNvGrpSpPr>
                <p:nvPr userDrawn="1"/>
              </p:nvGrpSpPr>
              <p:grpSpPr bwMode="auto">
                <a:xfrm>
                  <a:off x="4252" y="275"/>
                  <a:ext cx="723" cy="220"/>
                  <a:chOff x="2823" y="747"/>
                  <a:chExt cx="1844" cy="573"/>
                </a:xfrm>
              </p:grpSpPr>
              <p:sp>
                <p:nvSpPr>
                  <p:cNvPr id="90" name="Freeform 225"/>
                  <p:cNvSpPr>
                    <a:spLocks/>
                  </p:cNvSpPr>
                  <p:nvPr userDrawn="1"/>
                </p:nvSpPr>
                <p:spPr bwMode="hidden">
                  <a:xfrm rot="-1325434">
                    <a:off x="2823" y="1034"/>
                    <a:ext cx="1232" cy="2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1" name="Freeform 226"/>
                  <p:cNvSpPr>
                    <a:spLocks/>
                  </p:cNvSpPr>
                  <p:nvPr userDrawn="1"/>
                </p:nvSpPr>
                <p:spPr bwMode="hidden">
                  <a:xfrm rot="-1325434">
                    <a:off x="4005" y="747"/>
                    <a:ext cx="662" cy="2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1" name="Group 227"/>
                <p:cNvGrpSpPr>
                  <a:grpSpLocks/>
                </p:cNvGrpSpPr>
                <p:nvPr userDrawn="1"/>
              </p:nvGrpSpPr>
              <p:grpSpPr bwMode="auto">
                <a:xfrm>
                  <a:off x="4198" y="165"/>
                  <a:ext cx="700" cy="276"/>
                  <a:chOff x="2684" y="468"/>
                  <a:chExt cx="1781" cy="712"/>
                </a:xfrm>
              </p:grpSpPr>
              <p:sp>
                <p:nvSpPr>
                  <p:cNvPr id="88" name="Freeform 228"/>
                  <p:cNvSpPr>
                    <a:spLocks/>
                  </p:cNvSpPr>
                  <p:nvPr userDrawn="1"/>
                </p:nvSpPr>
                <p:spPr bwMode="hidden">
                  <a:xfrm rot="-1921064">
                    <a:off x="2684" y="1038"/>
                    <a:ext cx="1234" cy="14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9" name="Freeform 229"/>
                  <p:cNvSpPr>
                    <a:spLocks/>
                  </p:cNvSpPr>
                  <p:nvPr userDrawn="1"/>
                </p:nvSpPr>
                <p:spPr bwMode="hidden">
                  <a:xfrm rot="-1921064">
                    <a:off x="3803" y="468"/>
                    <a:ext cx="662" cy="28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53" name="Freeform 230"/>
                <p:cNvSpPr>
                  <a:spLocks/>
                </p:cNvSpPr>
                <p:nvPr userDrawn="1"/>
              </p:nvSpPr>
              <p:spPr bwMode="hidden">
                <a:xfrm rot="4578755" flipH="1">
                  <a:off x="3976" y="386"/>
                  <a:ext cx="387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231"/>
                <p:cNvSpPr>
                  <a:spLocks/>
                </p:cNvSpPr>
                <p:nvPr userDrawn="1"/>
              </p:nvSpPr>
              <p:spPr bwMode="hidden">
                <a:xfrm rot="4578755" flipH="1">
                  <a:off x="3974" y="65"/>
                  <a:ext cx="221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52" name="Group 232"/>
                <p:cNvGrpSpPr>
                  <a:grpSpLocks/>
                </p:cNvGrpSpPr>
                <p:nvPr userDrawn="1"/>
              </p:nvGrpSpPr>
              <p:grpSpPr bwMode="auto">
                <a:xfrm>
                  <a:off x="4240" y="0"/>
                  <a:ext cx="250" cy="607"/>
                  <a:chOff x="2802" y="27"/>
                  <a:chExt cx="639" cy="1542"/>
                </a:xfrm>
              </p:grpSpPr>
              <p:sp>
                <p:nvSpPr>
                  <p:cNvPr id="86" name="Freeform 233"/>
                  <p:cNvSpPr>
                    <a:spLocks/>
                  </p:cNvSpPr>
                  <p:nvPr userDrawn="1"/>
                </p:nvSpPr>
                <p:spPr bwMode="hidden">
                  <a:xfrm rot="-3857755">
                    <a:off x="2333" y="916"/>
                    <a:ext cx="112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7" name="Freeform 234"/>
                  <p:cNvSpPr>
                    <a:spLocks/>
                  </p:cNvSpPr>
                  <p:nvPr userDrawn="1"/>
                </p:nvSpPr>
                <p:spPr bwMode="hidden">
                  <a:xfrm rot="-3857755">
                    <a:off x="3016" y="163"/>
                    <a:ext cx="561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5" name="Group 235"/>
                <p:cNvGrpSpPr>
                  <a:grpSpLocks/>
                </p:cNvGrpSpPr>
                <p:nvPr userDrawn="1"/>
              </p:nvGrpSpPr>
              <p:grpSpPr bwMode="auto">
                <a:xfrm>
                  <a:off x="4298" y="56"/>
                  <a:ext cx="399" cy="552"/>
                  <a:chOff x="2934" y="161"/>
                  <a:chExt cx="1017" cy="1408"/>
                </a:xfrm>
              </p:grpSpPr>
              <p:sp>
                <p:nvSpPr>
                  <p:cNvPr id="84" name="Freeform 236"/>
                  <p:cNvSpPr>
                    <a:spLocks/>
                  </p:cNvSpPr>
                  <p:nvPr userDrawn="1"/>
                </p:nvSpPr>
                <p:spPr bwMode="hidden">
                  <a:xfrm rot="-2777260">
                    <a:off x="2505" y="871"/>
                    <a:ext cx="1127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5" name="Freeform 237"/>
                  <p:cNvSpPr>
                    <a:spLocks/>
                  </p:cNvSpPr>
                  <p:nvPr userDrawn="1"/>
                </p:nvSpPr>
                <p:spPr bwMode="hidden">
                  <a:xfrm rot="-2777260">
                    <a:off x="3458" y="231"/>
                    <a:ext cx="564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6" name="Group 238"/>
                <p:cNvGrpSpPr>
                  <a:grpSpLocks/>
                </p:cNvGrpSpPr>
                <p:nvPr userDrawn="1"/>
              </p:nvGrpSpPr>
              <p:grpSpPr bwMode="auto">
                <a:xfrm>
                  <a:off x="4231" y="0"/>
                  <a:ext cx="96" cy="552"/>
                  <a:chOff x="2731" y="27"/>
                  <a:chExt cx="242" cy="1406"/>
                </a:xfrm>
              </p:grpSpPr>
              <p:sp>
                <p:nvSpPr>
                  <p:cNvPr id="82" name="Freeform 239"/>
                  <p:cNvSpPr>
                    <a:spLocks/>
                  </p:cNvSpPr>
                  <p:nvPr userDrawn="1"/>
                </p:nvSpPr>
                <p:spPr bwMode="hidden">
                  <a:xfrm rot="-4903748">
                    <a:off x="2281" y="898"/>
                    <a:ext cx="985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3" name="Freeform 240"/>
                  <p:cNvSpPr>
                    <a:spLocks/>
                  </p:cNvSpPr>
                  <p:nvPr userDrawn="1"/>
                </p:nvSpPr>
                <p:spPr bwMode="hidden">
                  <a:xfrm rot="-4903748">
                    <a:off x="2624" y="241"/>
                    <a:ext cx="563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7" name="Group 241"/>
                <p:cNvGrpSpPr>
                  <a:grpSpLocks/>
                </p:cNvGrpSpPr>
                <p:nvPr userDrawn="1"/>
              </p:nvGrpSpPr>
              <p:grpSpPr bwMode="auto">
                <a:xfrm>
                  <a:off x="3514" y="662"/>
                  <a:ext cx="425" cy="995"/>
                  <a:chOff x="942" y="1720"/>
                  <a:chExt cx="1088" cy="2542"/>
                </a:xfrm>
              </p:grpSpPr>
              <p:sp>
                <p:nvSpPr>
                  <p:cNvPr id="80" name="Freeform 242"/>
                  <p:cNvSpPr>
                    <a:spLocks/>
                  </p:cNvSpPr>
                  <p:nvPr userDrawn="1"/>
                </p:nvSpPr>
                <p:spPr bwMode="hidden">
                  <a:xfrm rot="18335692" flipH="1">
                    <a:off x="956" y="2482"/>
                    <a:ext cx="183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1" name="Freeform 243"/>
                  <p:cNvSpPr>
                    <a:spLocks/>
                  </p:cNvSpPr>
                  <p:nvPr userDrawn="1"/>
                </p:nvSpPr>
                <p:spPr bwMode="hidden">
                  <a:xfrm rot="18335692" flipH="1">
                    <a:off x="694" y="3522"/>
                    <a:ext cx="988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8" name="Group 244"/>
                <p:cNvGrpSpPr>
                  <a:grpSpLocks/>
                </p:cNvGrpSpPr>
                <p:nvPr userDrawn="1"/>
              </p:nvGrpSpPr>
              <p:grpSpPr bwMode="auto">
                <a:xfrm>
                  <a:off x="3718" y="774"/>
                  <a:ext cx="300" cy="939"/>
                  <a:chOff x="1458" y="1993"/>
                  <a:chExt cx="764" cy="2392"/>
                </a:xfrm>
              </p:grpSpPr>
              <p:sp>
                <p:nvSpPr>
                  <p:cNvPr id="78" name="Freeform 245"/>
                  <p:cNvSpPr>
                    <a:spLocks/>
                  </p:cNvSpPr>
                  <p:nvPr userDrawn="1"/>
                </p:nvSpPr>
                <p:spPr bwMode="hidden">
                  <a:xfrm rot="17542885" flipH="1">
                    <a:off x="1293" y="2611"/>
                    <a:ext cx="1548" cy="31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9" name="Freeform 246"/>
                  <p:cNvSpPr>
                    <a:spLocks/>
                  </p:cNvSpPr>
                  <p:nvPr userDrawn="1"/>
                </p:nvSpPr>
                <p:spPr bwMode="hidden">
                  <a:xfrm rot="17542885" flipH="1">
                    <a:off x="1281" y="3718"/>
                    <a:ext cx="844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9" name="Group 247"/>
                <p:cNvGrpSpPr>
                  <a:grpSpLocks/>
                </p:cNvGrpSpPr>
                <p:nvPr userDrawn="1"/>
              </p:nvGrpSpPr>
              <p:grpSpPr bwMode="auto">
                <a:xfrm rot="88588">
                  <a:off x="3932" y="689"/>
                  <a:ext cx="186" cy="545"/>
                  <a:chOff x="1948" y="1760"/>
                  <a:chExt cx="504" cy="1554"/>
                </a:xfrm>
              </p:grpSpPr>
              <p:sp>
                <p:nvSpPr>
                  <p:cNvPr id="76" name="Freeform 248"/>
                  <p:cNvSpPr>
                    <a:spLocks/>
                  </p:cNvSpPr>
                  <p:nvPr userDrawn="1"/>
                </p:nvSpPr>
                <p:spPr bwMode="hidden">
                  <a:xfrm rot="16782062" flipH="1">
                    <a:off x="1829" y="2082"/>
                    <a:ext cx="946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7" name="Freeform 249"/>
                  <p:cNvSpPr>
                    <a:spLocks/>
                  </p:cNvSpPr>
                  <p:nvPr userDrawn="1"/>
                </p:nvSpPr>
                <p:spPr bwMode="hidden">
                  <a:xfrm rot="16782062" flipH="1">
                    <a:off x="1715" y="2601"/>
                    <a:ext cx="946" cy="47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0" name="Group 250"/>
                <p:cNvGrpSpPr>
                  <a:grpSpLocks/>
                </p:cNvGrpSpPr>
                <p:nvPr userDrawn="1"/>
              </p:nvGrpSpPr>
              <p:grpSpPr bwMode="auto">
                <a:xfrm>
                  <a:off x="4456" y="663"/>
                  <a:ext cx="445" cy="939"/>
                  <a:chOff x="3337" y="1719"/>
                  <a:chExt cx="1128" cy="2394"/>
                </a:xfrm>
              </p:grpSpPr>
              <p:sp>
                <p:nvSpPr>
                  <p:cNvPr id="74" name="Freeform 251"/>
                  <p:cNvSpPr>
                    <a:spLocks/>
                  </p:cNvSpPr>
                  <p:nvPr userDrawn="1"/>
                </p:nvSpPr>
                <p:spPr bwMode="hidden">
                  <a:xfrm rot="3144576">
                    <a:off x="2648" y="2408"/>
                    <a:ext cx="1690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5" name="Freeform 252"/>
                  <p:cNvSpPr>
                    <a:spLocks/>
                  </p:cNvSpPr>
                  <p:nvPr userDrawn="1"/>
                </p:nvSpPr>
                <p:spPr bwMode="hidden">
                  <a:xfrm rot="3144576">
                    <a:off x="3796" y="3445"/>
                    <a:ext cx="845" cy="49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" name="Group 253"/>
                <p:cNvGrpSpPr>
                  <a:grpSpLocks/>
                </p:cNvGrpSpPr>
                <p:nvPr userDrawn="1"/>
              </p:nvGrpSpPr>
              <p:grpSpPr bwMode="auto">
                <a:xfrm>
                  <a:off x="4394" y="718"/>
                  <a:ext cx="348" cy="939"/>
                  <a:chOff x="3181" y="1867"/>
                  <a:chExt cx="883" cy="2396"/>
                </a:xfrm>
              </p:grpSpPr>
              <p:sp>
                <p:nvSpPr>
                  <p:cNvPr id="72" name="Freeform 254"/>
                  <p:cNvSpPr>
                    <a:spLocks/>
                  </p:cNvSpPr>
                  <p:nvPr userDrawn="1"/>
                </p:nvSpPr>
                <p:spPr bwMode="hidden">
                  <a:xfrm rot="3745735">
                    <a:off x="2485" y="2563"/>
                    <a:ext cx="1692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3" name="Freeform 255"/>
                  <p:cNvSpPr>
                    <a:spLocks/>
                  </p:cNvSpPr>
                  <p:nvPr userDrawn="1"/>
                </p:nvSpPr>
                <p:spPr bwMode="hidden">
                  <a:xfrm rot="3745735">
                    <a:off x="3407" y="3605"/>
                    <a:ext cx="846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2" name="Group 256"/>
                <p:cNvGrpSpPr>
                  <a:grpSpLocks/>
                </p:cNvGrpSpPr>
                <p:nvPr userDrawn="1"/>
              </p:nvGrpSpPr>
              <p:grpSpPr bwMode="auto">
                <a:xfrm>
                  <a:off x="4325" y="774"/>
                  <a:ext cx="245" cy="939"/>
                  <a:chOff x="3005" y="1994"/>
                  <a:chExt cx="623" cy="2392"/>
                </a:xfrm>
              </p:grpSpPr>
              <p:sp>
                <p:nvSpPr>
                  <p:cNvPr id="70" name="Freeform 257"/>
                  <p:cNvSpPr>
                    <a:spLocks/>
                  </p:cNvSpPr>
                  <p:nvPr userDrawn="1"/>
                </p:nvSpPr>
                <p:spPr bwMode="hidden">
                  <a:xfrm rot="4286818">
                    <a:off x="2355" y="2644"/>
                    <a:ext cx="1548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1" name="Freeform 258"/>
                  <p:cNvSpPr>
                    <a:spLocks/>
                  </p:cNvSpPr>
                  <p:nvPr userDrawn="1"/>
                </p:nvSpPr>
                <p:spPr bwMode="hidden">
                  <a:xfrm rot="4286818">
                    <a:off x="3013" y="3771"/>
                    <a:ext cx="844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3" name="Group 259"/>
                <p:cNvGrpSpPr>
                  <a:grpSpLocks/>
                </p:cNvGrpSpPr>
                <p:nvPr userDrawn="1"/>
              </p:nvGrpSpPr>
              <p:grpSpPr bwMode="auto">
                <a:xfrm>
                  <a:off x="4248" y="828"/>
                  <a:ext cx="161" cy="885"/>
                  <a:chOff x="2820" y="2131"/>
                  <a:chExt cx="411" cy="2248"/>
                </a:xfrm>
              </p:grpSpPr>
              <p:sp>
                <p:nvSpPr>
                  <p:cNvPr id="68" name="Freeform 260"/>
                  <p:cNvSpPr>
                    <a:spLocks/>
                  </p:cNvSpPr>
                  <p:nvPr userDrawn="1"/>
                </p:nvSpPr>
                <p:spPr bwMode="hidden">
                  <a:xfrm rot="4898956">
                    <a:off x="2171" y="2780"/>
                    <a:ext cx="1545" cy="24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9" name="Freeform 261"/>
                  <p:cNvSpPr>
                    <a:spLocks/>
                  </p:cNvSpPr>
                  <p:nvPr userDrawn="1"/>
                </p:nvSpPr>
                <p:spPr bwMode="hidden">
                  <a:xfrm rot="4898956">
                    <a:off x="2615" y="3764"/>
                    <a:ext cx="843" cy="3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4" name="Group 262"/>
                <p:cNvGrpSpPr>
                  <a:grpSpLocks/>
                </p:cNvGrpSpPr>
                <p:nvPr userDrawn="1"/>
              </p:nvGrpSpPr>
              <p:grpSpPr bwMode="auto">
                <a:xfrm>
                  <a:off x="4050" y="829"/>
                  <a:ext cx="168" cy="884"/>
                  <a:chOff x="2287" y="2134"/>
                  <a:chExt cx="426" cy="2249"/>
                </a:xfrm>
              </p:grpSpPr>
              <p:sp>
                <p:nvSpPr>
                  <p:cNvPr id="66" name="Freeform 263"/>
                  <p:cNvSpPr>
                    <a:spLocks/>
                  </p:cNvSpPr>
                  <p:nvPr userDrawn="1"/>
                </p:nvSpPr>
                <p:spPr bwMode="hidden">
                  <a:xfrm rot="5755659">
                    <a:off x="1846" y="2813"/>
                    <a:ext cx="1546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7" name="Freeform 264"/>
                  <p:cNvSpPr>
                    <a:spLocks/>
                  </p:cNvSpPr>
                  <p:nvPr userDrawn="1"/>
                </p:nvSpPr>
                <p:spPr bwMode="hidden">
                  <a:xfrm rot="5755659">
                    <a:off x="2013" y="3814"/>
                    <a:ext cx="843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10" name="Freeform 265"/>
              <p:cNvSpPr>
                <a:spLocks/>
              </p:cNvSpPr>
              <p:nvPr userDrawn="1"/>
            </p:nvSpPr>
            <p:spPr bwMode="hidden">
              <a:xfrm flipH="1">
                <a:off x="3873" y="939"/>
                <a:ext cx="191" cy="60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Arc 266"/>
              <p:cNvSpPr>
                <a:spLocks/>
              </p:cNvSpPr>
              <p:nvPr userDrawn="1"/>
            </p:nvSpPr>
            <p:spPr bwMode="hidden">
              <a:xfrm flipH="1">
                <a:off x="3528" y="718"/>
                <a:ext cx="833" cy="939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39 h 21602"/>
                  <a:gd name="T4" fmla="*/ 0 w 21600"/>
                  <a:gd name="T5" fmla="*/ 908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Arc 267"/>
              <p:cNvSpPr>
                <a:spLocks/>
              </p:cNvSpPr>
              <p:nvPr userDrawn="1"/>
            </p:nvSpPr>
            <p:spPr bwMode="hidden">
              <a:xfrm flipV="1">
                <a:off x="4278" y="166"/>
                <a:ext cx="1007" cy="829"/>
              </a:xfrm>
              <a:custGeom>
                <a:avLst/>
                <a:gdLst>
                  <a:gd name="T0" fmla="*/ 1007 w 36729"/>
                  <a:gd name="T1" fmla="*/ 401 h 21600"/>
                  <a:gd name="T2" fmla="*/ 0 w 36729"/>
                  <a:gd name="T3" fmla="*/ 468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Arc 268"/>
              <p:cNvSpPr>
                <a:spLocks/>
              </p:cNvSpPr>
              <p:nvPr userDrawn="1"/>
            </p:nvSpPr>
            <p:spPr bwMode="hidden">
              <a:xfrm flipH="1">
                <a:off x="3612" y="608"/>
                <a:ext cx="487" cy="939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9 h 22305"/>
                  <a:gd name="T4" fmla="*/ 124 w 28940"/>
                  <a:gd name="T5" fmla="*/ 90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Arc 269"/>
              <p:cNvSpPr>
                <a:spLocks/>
              </p:cNvSpPr>
              <p:nvPr userDrawn="1"/>
            </p:nvSpPr>
            <p:spPr bwMode="hidden">
              <a:xfrm flipH="1">
                <a:off x="3267" y="608"/>
                <a:ext cx="791" cy="939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9 h 22305"/>
                  <a:gd name="T4" fmla="*/ 230 w 30473"/>
                  <a:gd name="T5" fmla="*/ 90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Arc 270"/>
              <p:cNvSpPr>
                <a:spLocks/>
              </p:cNvSpPr>
              <p:nvPr userDrawn="1"/>
            </p:nvSpPr>
            <p:spPr bwMode="hidden">
              <a:xfrm flipH="1">
                <a:off x="3197" y="442"/>
                <a:ext cx="932" cy="939"/>
              </a:xfrm>
              <a:custGeom>
                <a:avLst/>
                <a:gdLst>
                  <a:gd name="T0" fmla="*/ 0 w 34455"/>
                  <a:gd name="T1" fmla="*/ 179 h 22305"/>
                  <a:gd name="T2" fmla="*/ 932 w 34455"/>
                  <a:gd name="T3" fmla="*/ 939 h 22305"/>
                  <a:gd name="T4" fmla="*/ 348 w 34455"/>
                  <a:gd name="T5" fmla="*/ 90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Arc 271"/>
              <p:cNvSpPr>
                <a:spLocks/>
              </p:cNvSpPr>
              <p:nvPr userDrawn="1"/>
            </p:nvSpPr>
            <p:spPr bwMode="hidden">
              <a:xfrm>
                <a:off x="4229" y="608"/>
                <a:ext cx="149" cy="939"/>
              </a:xfrm>
              <a:custGeom>
                <a:avLst/>
                <a:gdLst>
                  <a:gd name="T0" fmla="*/ 0 w 34812"/>
                  <a:gd name="T1" fmla="*/ 190 h 22305"/>
                  <a:gd name="T2" fmla="*/ 149 w 34812"/>
                  <a:gd name="T3" fmla="*/ 939 h 22305"/>
                  <a:gd name="T4" fmla="*/ 57 w 34812"/>
                  <a:gd name="T5" fmla="*/ 90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Arc 272"/>
              <p:cNvSpPr>
                <a:spLocks/>
              </p:cNvSpPr>
              <p:nvPr userDrawn="1"/>
            </p:nvSpPr>
            <p:spPr bwMode="hidden">
              <a:xfrm>
                <a:off x="4268" y="608"/>
                <a:ext cx="394" cy="939"/>
              </a:xfrm>
              <a:custGeom>
                <a:avLst/>
                <a:gdLst>
                  <a:gd name="T0" fmla="*/ 0 w 34812"/>
                  <a:gd name="T1" fmla="*/ 190 h 22305"/>
                  <a:gd name="T2" fmla="*/ 394 w 34812"/>
                  <a:gd name="T3" fmla="*/ 939 h 22305"/>
                  <a:gd name="T4" fmla="*/ 150 w 34812"/>
                  <a:gd name="T5" fmla="*/ 90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" name="Arc 273"/>
              <p:cNvSpPr>
                <a:spLocks/>
              </p:cNvSpPr>
              <p:nvPr userDrawn="1"/>
            </p:nvSpPr>
            <p:spPr bwMode="hidden">
              <a:xfrm>
                <a:off x="4303" y="442"/>
                <a:ext cx="559" cy="939"/>
              </a:xfrm>
              <a:custGeom>
                <a:avLst/>
                <a:gdLst>
                  <a:gd name="T0" fmla="*/ 0 w 34812"/>
                  <a:gd name="T1" fmla="*/ 190 h 22305"/>
                  <a:gd name="T2" fmla="*/ 559 w 34812"/>
                  <a:gd name="T3" fmla="*/ 939 h 22305"/>
                  <a:gd name="T4" fmla="*/ 212 w 34812"/>
                  <a:gd name="T5" fmla="*/ 90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274"/>
              <p:cNvSpPr>
                <a:spLocks/>
              </p:cNvSpPr>
              <p:nvPr userDrawn="1"/>
            </p:nvSpPr>
            <p:spPr bwMode="hidden">
              <a:xfrm>
                <a:off x="4410" y="1050"/>
                <a:ext cx="190" cy="55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Freeform 275"/>
              <p:cNvSpPr>
                <a:spLocks/>
              </p:cNvSpPr>
              <p:nvPr userDrawn="1"/>
            </p:nvSpPr>
            <p:spPr bwMode="hidden">
              <a:xfrm rot="19660755" flipV="1">
                <a:off x="4114" y="829"/>
                <a:ext cx="173" cy="33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Arc 276"/>
              <p:cNvSpPr>
                <a:spLocks/>
              </p:cNvSpPr>
              <p:nvPr userDrawn="1"/>
            </p:nvSpPr>
            <p:spPr bwMode="hidden">
              <a:xfrm flipH="1">
                <a:off x="3144" y="331"/>
                <a:ext cx="996" cy="939"/>
              </a:xfrm>
              <a:custGeom>
                <a:avLst/>
                <a:gdLst>
                  <a:gd name="T0" fmla="*/ 0 w 36830"/>
                  <a:gd name="T1" fmla="*/ 265 h 22305"/>
                  <a:gd name="T2" fmla="*/ 996 w 36830"/>
                  <a:gd name="T3" fmla="*/ 939 h 22305"/>
                  <a:gd name="T4" fmla="*/ 412 w 36830"/>
                  <a:gd name="T5" fmla="*/ 90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Arc 277"/>
              <p:cNvSpPr>
                <a:spLocks/>
              </p:cNvSpPr>
              <p:nvPr userDrawn="1"/>
            </p:nvSpPr>
            <p:spPr bwMode="hidden">
              <a:xfrm flipH="1">
                <a:off x="3425" y="110"/>
                <a:ext cx="725" cy="939"/>
              </a:xfrm>
              <a:custGeom>
                <a:avLst/>
                <a:gdLst>
                  <a:gd name="T0" fmla="*/ 0 w 31881"/>
                  <a:gd name="T1" fmla="*/ 435 h 21600"/>
                  <a:gd name="T2" fmla="*/ 725 w 31881"/>
                  <a:gd name="T3" fmla="*/ 211 h 21600"/>
                  <a:gd name="T4" fmla="*/ 415 w 31881"/>
                  <a:gd name="T5" fmla="*/ 9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Arc 278"/>
              <p:cNvSpPr>
                <a:spLocks/>
              </p:cNvSpPr>
              <p:nvPr userDrawn="1"/>
            </p:nvSpPr>
            <p:spPr bwMode="hidden">
              <a:xfrm>
                <a:off x="4199" y="497"/>
                <a:ext cx="299" cy="939"/>
              </a:xfrm>
              <a:custGeom>
                <a:avLst/>
                <a:gdLst>
                  <a:gd name="T0" fmla="*/ 0 w 31146"/>
                  <a:gd name="T1" fmla="*/ 196 h 21600"/>
                  <a:gd name="T2" fmla="*/ 299 w 31146"/>
                  <a:gd name="T3" fmla="*/ 416 h 21600"/>
                  <a:gd name="T4" fmla="*/ 127 w 31146"/>
                  <a:gd name="T5" fmla="*/ 93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279"/>
              <p:cNvSpPr>
                <a:spLocks/>
              </p:cNvSpPr>
              <p:nvPr userDrawn="1"/>
            </p:nvSpPr>
            <p:spPr bwMode="hidden">
              <a:xfrm flipH="1">
                <a:off x="3307" y="994"/>
                <a:ext cx="425" cy="60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280"/>
              <p:cNvSpPr>
                <a:spLocks/>
              </p:cNvSpPr>
              <p:nvPr userDrawn="1"/>
            </p:nvSpPr>
            <p:spPr bwMode="hidden">
              <a:xfrm flipH="1">
                <a:off x="3507" y="331"/>
                <a:ext cx="273" cy="60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281"/>
              <p:cNvSpPr>
                <a:spLocks/>
              </p:cNvSpPr>
              <p:nvPr userDrawn="1"/>
            </p:nvSpPr>
            <p:spPr bwMode="hidden">
              <a:xfrm flipH="1">
                <a:off x="3821" y="166"/>
                <a:ext cx="164" cy="60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282"/>
              <p:cNvSpPr>
                <a:spLocks/>
              </p:cNvSpPr>
              <p:nvPr userDrawn="1"/>
            </p:nvSpPr>
            <p:spPr bwMode="hidden">
              <a:xfrm>
                <a:off x="4841" y="884"/>
                <a:ext cx="395" cy="663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283"/>
              <p:cNvSpPr>
                <a:spLocks/>
              </p:cNvSpPr>
              <p:nvPr userDrawn="1"/>
            </p:nvSpPr>
            <p:spPr bwMode="hidden">
              <a:xfrm>
                <a:off x="4636" y="552"/>
                <a:ext cx="595" cy="44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284"/>
              <p:cNvSpPr>
                <a:spLocks/>
              </p:cNvSpPr>
              <p:nvPr userDrawn="1"/>
            </p:nvSpPr>
            <p:spPr bwMode="hidden">
              <a:xfrm>
                <a:off x="4658" y="110"/>
                <a:ext cx="260" cy="60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285"/>
              <p:cNvSpPr>
                <a:spLocks/>
              </p:cNvSpPr>
              <p:nvPr userDrawn="1"/>
            </p:nvSpPr>
            <p:spPr bwMode="hidden">
              <a:xfrm rot="-1346631">
                <a:off x="4401" y="608"/>
                <a:ext cx="174" cy="33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286"/>
              <p:cNvSpPr>
                <a:spLocks/>
              </p:cNvSpPr>
              <p:nvPr userDrawn="1"/>
            </p:nvSpPr>
            <p:spPr bwMode="hidden">
              <a:xfrm rot="1346631" flipH="1">
                <a:off x="3783" y="608"/>
                <a:ext cx="173" cy="33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79388" y="549275"/>
            <a:ext cx="8964612" cy="5975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rgbClr val="FFFF00"/>
                </a:solidFill>
                <a:effectLst/>
                <a:latin typeface="Comic Sans MS" pitchFamily="66" charset="0"/>
              </a:defRPr>
            </a:lvl1pPr>
          </a:lstStyle>
          <a:p>
            <a:endParaRPr lang="pt-BR"/>
          </a:p>
        </p:txBody>
      </p:sp>
      <p:sp>
        <p:nvSpPr>
          <p:cNvPr id="139" name="Rectangle 28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C10C10-A270-B942-8261-F2C4673B266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2CA7-8009-42C2-90E7-308A37308D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78499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2CA7-8009-42C2-90E7-308A37308D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19323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2CA7-8009-42C2-90E7-308A37308D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31917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2CA7-8009-42C2-90E7-308A37308D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04979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2CA7-8009-42C2-90E7-308A37308D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61177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2CA7-8009-42C2-90E7-308A37308D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67284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2CA7-8009-42C2-90E7-308A37308D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17978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2CA7-8009-42C2-90E7-308A37308D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92305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2CA7-8009-42C2-90E7-308A37308D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58927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2CA7-8009-42C2-90E7-308A37308D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146285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2CA7-8009-42C2-90E7-308A37308D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44273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‹nº›</a:t>
            </a:fld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487D0F-A40E-084B-9A38-F104BE996E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</p:sldLayoutIdLst>
  <p:transition>
    <p:random/>
  </p:transition>
  <p:hf hdr="0" dt="0"/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Mario Lobato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Mario Lobato</a:t>
            </a:r>
            <a:fld id="{8A162CA7-8009-42C2-90E7-308A37308D4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388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>
    <p:random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ig.com.b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ig.com.br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ig.com.br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ig.com.b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68901" y="692696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Conselho Estadual de Saúde do Paraná</a:t>
            </a:r>
          </a:p>
          <a:p>
            <a:endParaRPr lang="pt-B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r>
              <a:rPr lang="pt-BR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Capacitação sobre o Sistema Nacional de Auditoria e interface com Controle Social.</a:t>
            </a:r>
            <a:endParaRPr lang="en-US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Mario Lobato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1</a:t>
            </a:fld>
            <a:endParaRPr lang="pt-BR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37785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066800"/>
          </a:xfrm>
        </p:spPr>
        <p:txBody>
          <a:bodyPr/>
          <a:lstStyle/>
          <a:p>
            <a:pPr algn="ctr"/>
            <a:r>
              <a:rPr lang="pt-BR" sz="5100" b="1" dirty="0" smtClean="0">
                <a:solidFill>
                  <a:srgbClr val="3366FF"/>
                </a:solidFill>
                <a:latin typeface="Comic Sans MS" pitchFamily="66" charset="0"/>
              </a:rPr>
              <a:t>SUS-2015</a:t>
            </a:r>
            <a:endParaRPr lang="pt-BR" sz="5100" b="1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942-4A8C-4465-8DE6-164C5F364825}" type="slidenum">
              <a:rPr lang="pt-BR"/>
              <a:pPr/>
              <a:t>10</a:t>
            </a:fld>
            <a:endParaRPr lang="pt-BR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5800" y="1484784"/>
            <a:ext cx="8172480" cy="426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pt-BR" sz="11500" b="1" dirty="0" smtClean="0">
                <a:solidFill>
                  <a:schemeClr val="accent6"/>
                </a:solidFill>
                <a:latin typeface="Comic Sans MS" pitchFamily="66" charset="0"/>
                <a:sym typeface="Symbol" pitchFamily="18" charset="2"/>
              </a:rPr>
              <a:t>4,1 Bilhões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pt-BR" sz="5400" dirty="0" smtClean="0">
                <a:latin typeface="Comic Sans MS" pitchFamily="66" charset="0"/>
                <a:sym typeface="Symbol" pitchFamily="18" charset="2"/>
              </a:rPr>
              <a:t>de procedimentos ambulatoriais</a:t>
            </a:r>
            <a:endParaRPr lang="pt-BR" sz="5400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292080" y="58772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 TABNET/DATASUS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2348880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accent6"/>
                </a:solidFill>
                <a:latin typeface="Comic Sans MS" pitchFamily="66" charset="0"/>
              </a:rPr>
              <a:t>11.343.893 </a:t>
            </a:r>
            <a:r>
              <a:rPr lang="pt-BR" sz="5400" dirty="0" smtClean="0">
                <a:latin typeface="Comic Sans MS" pitchFamily="66" charset="0"/>
              </a:rPr>
              <a:t>Internações</a:t>
            </a:r>
            <a:endParaRPr lang="pt-BR" sz="5400" dirty="0">
              <a:latin typeface="Comic Sans MS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27784" y="620688"/>
            <a:ext cx="3570208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100" b="1" dirty="0">
                <a:solidFill>
                  <a:srgbClr val="3366FF"/>
                </a:solidFill>
                <a:latin typeface="Comic Sans MS" pitchFamily="66" charset="0"/>
                <a:ea typeface="+mj-ea"/>
                <a:cs typeface="+mj-cs"/>
              </a:rPr>
              <a:t>SUS-2015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64088" y="5517232"/>
            <a:ext cx="2847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 TABNET/DATASUS</a:t>
            </a:r>
          </a:p>
        </p:txBody>
      </p:sp>
    </p:spTree>
    <p:extLst>
      <p:ext uri="{BB962C8B-B14F-4D97-AF65-F5344CB8AC3E}">
        <p14:creationId xmlns:p14="http://schemas.microsoft.com/office/powerpoint/2010/main" val="13357646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1560" y="2348879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accent6"/>
                </a:solidFill>
                <a:latin typeface="Comic Sans MS" pitchFamily="66" charset="0"/>
              </a:rPr>
              <a:t>12.687</a:t>
            </a:r>
            <a:r>
              <a:rPr lang="pt-BR" sz="9600" b="1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pt-BR" sz="5400" dirty="0" smtClean="0">
                <a:latin typeface="Comic Sans MS" pitchFamily="66" charset="0"/>
              </a:rPr>
              <a:t>Transplantes</a:t>
            </a:r>
            <a:endParaRPr lang="pt-BR" sz="5400" dirty="0">
              <a:latin typeface="Comic Sans MS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27784" y="620688"/>
            <a:ext cx="3570208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100" b="1" dirty="0">
                <a:solidFill>
                  <a:srgbClr val="3366FF"/>
                </a:solidFill>
                <a:latin typeface="Comic Sans MS" pitchFamily="66" charset="0"/>
                <a:ea typeface="+mj-ea"/>
                <a:cs typeface="+mj-cs"/>
              </a:rPr>
              <a:t>SUS-2015</a:t>
            </a:r>
          </a:p>
        </p:txBody>
      </p:sp>
      <p:sp>
        <p:nvSpPr>
          <p:cNvPr id="2" name="Retângulo 1"/>
          <p:cNvSpPr/>
          <p:nvPr/>
        </p:nvSpPr>
        <p:spPr>
          <a:xfrm>
            <a:off x="5508104" y="5445224"/>
            <a:ext cx="2847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 TABNET/DATASUS</a:t>
            </a:r>
          </a:p>
        </p:txBody>
      </p:sp>
    </p:spTree>
    <p:extLst>
      <p:ext uri="{BB962C8B-B14F-4D97-AF65-F5344CB8AC3E}">
        <p14:creationId xmlns:p14="http://schemas.microsoft.com/office/powerpoint/2010/main" val="4185486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5288F0-2A36-4312-AB00-F3EF803571EE}" type="slidenum">
              <a:rPr lang="pt-BR"/>
              <a:pPr/>
              <a:t>13</a:t>
            </a:fld>
            <a:endParaRPr lang="pt-BR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67544" y="373780"/>
            <a:ext cx="8208912" cy="52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202 </a:t>
            </a:r>
            <a:r>
              <a:rPr lang="pt-BR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milhões de habitantes</a:t>
            </a:r>
          </a:p>
          <a:p>
            <a:pPr>
              <a:spcBef>
                <a:spcPct val="50000"/>
              </a:spcBef>
            </a:pPr>
            <a:r>
              <a:rPr lang="pt-BR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SUS   </a:t>
            </a:r>
            <a:r>
              <a:rPr lang="pt-BR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 </a:t>
            </a:r>
            <a:r>
              <a:rPr lang="pt-BR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R$ </a:t>
            </a:r>
            <a:r>
              <a:rPr lang="pt-BR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245,25 </a:t>
            </a:r>
            <a:r>
              <a:rPr lang="pt-BR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</a:t>
            </a:r>
            <a:r>
              <a:rPr lang="pt-B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pt-BR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48%)</a:t>
            </a:r>
            <a:endParaRPr lang="pt-BR" sz="32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S.Privado</a:t>
            </a:r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</a:t>
            </a:r>
            <a:r>
              <a:rPr lang="pt-BR" sz="4800" b="1" dirty="0" smtClean="0">
                <a:solidFill>
                  <a:srgbClr val="790A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pt-BR" sz="4800" b="1" dirty="0">
                <a:solidFill>
                  <a:srgbClr val="790A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$ </a:t>
            </a:r>
            <a:r>
              <a:rPr lang="pt-BR" sz="4800" b="1" dirty="0" smtClean="0">
                <a:solidFill>
                  <a:srgbClr val="790A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276,54 </a:t>
            </a:r>
            <a:r>
              <a:rPr lang="pt-BR" sz="4800" b="1" dirty="0">
                <a:solidFill>
                  <a:srgbClr val="790A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</a:t>
            </a:r>
            <a:r>
              <a:rPr lang="pt-BR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pt-BR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52%)</a:t>
            </a:r>
            <a:endParaRPr lang="pt-BR" sz="32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pt-BR" sz="5400" b="1" dirty="0" smtClean="0">
                <a:solidFill>
                  <a:srgbClr val="790A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Total</a:t>
            </a:r>
            <a:r>
              <a:rPr lang="pt-BR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pt-BR" sz="5400" b="1" dirty="0">
                <a:solidFill>
                  <a:srgbClr val="790A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</a:t>
            </a:r>
            <a:r>
              <a:rPr lang="pt-BR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R$ </a:t>
            </a:r>
            <a:r>
              <a:rPr lang="pt-BR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521,78</a:t>
            </a:r>
            <a:r>
              <a:rPr lang="pt-BR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Bi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pt-BR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pt-B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estimativa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partir dos dados do SIOPS 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2015)</a:t>
            </a: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 rot="19535727">
            <a:off x="-131193" y="2677879"/>
            <a:ext cx="886396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= R$ 2573 ou U$ 664,/</a:t>
            </a:r>
            <a:r>
              <a:rPr lang="pt-BR" sz="4800" b="1" dirty="0" err="1" smtClean="0">
                <a:solidFill>
                  <a:srgbClr val="FF0000"/>
                </a:solidFill>
              </a:rPr>
              <a:t>hab</a:t>
            </a:r>
            <a:r>
              <a:rPr lang="pt-BR" sz="4800" b="1" dirty="0" smtClean="0">
                <a:solidFill>
                  <a:srgbClr val="FF0000"/>
                </a:solidFill>
              </a:rPr>
              <a:t>/ano</a:t>
            </a:r>
            <a:endParaRPr lang="pt-B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z="4600" b="1" i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6B84-9176-40C6-8565-985A7D4EAD10}" type="slidenum">
              <a:rPr lang="pt-BR"/>
              <a:pPr/>
              <a:t>14</a:t>
            </a:fld>
            <a:endParaRPr lang="pt-BR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7948642" cy="57246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 maior </a:t>
            </a:r>
            <a:r>
              <a:rPr lang="pt-B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mercado emergente do mundo</a:t>
            </a:r>
            <a:r>
              <a:rPr lang="pt-B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para </a:t>
            </a:r>
            <a:r>
              <a:rPr lang="pt-BR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equipamentos, medicamentos e serviços de saúde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7"/>
            <a:ext cx="8001000" cy="1339009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Componentes da ‘Inflação’ </a:t>
            </a:r>
            <a:r>
              <a:rPr lang="pt-BR" dirty="0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pt-B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 Saúde</a:t>
            </a:r>
            <a:endParaRPr lang="pt-BR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1D2C-6679-4D19-8572-2F0643A0AB91}" type="slidenum">
              <a:rPr lang="pt-BR" smtClean="0"/>
              <a:pPr/>
              <a:t>15</a:t>
            </a:fld>
            <a:endParaRPr lang="pt-BR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92855951"/>
              </p:ext>
            </p:extLst>
          </p:nvPr>
        </p:nvGraphicFramePr>
        <p:xfrm>
          <a:off x="179512" y="1371600"/>
          <a:ext cx="8964488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16</a:t>
            </a:fld>
            <a:endParaRPr lang="pt-BR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5340" y="332656"/>
            <a:ext cx="73650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Comic Sans MS" pitchFamily="66" charset="0"/>
              </a:rPr>
              <a:t>Segundo dados da OMS, se gasta  perto de </a:t>
            </a:r>
            <a:r>
              <a:rPr lang="pt-BR" sz="4800" b="1" dirty="0">
                <a:solidFill>
                  <a:schemeClr val="accent2"/>
                </a:solidFill>
                <a:latin typeface="Comic Sans MS" pitchFamily="66" charset="0"/>
              </a:rPr>
              <a:t>US$ 50 bilhões por ano</a:t>
            </a:r>
            <a:r>
              <a:rPr lang="pt-BR" sz="4800" b="1" dirty="0">
                <a:latin typeface="Comic Sans MS" pitchFamily="66" charset="0"/>
              </a:rPr>
              <a:t> </a:t>
            </a:r>
            <a:r>
              <a:rPr lang="pt-BR" sz="4800" dirty="0">
                <a:latin typeface="Comic Sans MS" pitchFamily="66" charset="0"/>
              </a:rPr>
              <a:t>em produtos farmacêuticos, </a:t>
            </a:r>
            <a:r>
              <a:rPr lang="pt-BR" sz="4800" b="1" dirty="0">
                <a:solidFill>
                  <a:schemeClr val="accent2"/>
                </a:solidFill>
                <a:latin typeface="Comic Sans MS" pitchFamily="66" charset="0"/>
              </a:rPr>
              <a:t>"um mercado enorme e muito vulnerável à </a:t>
            </a:r>
            <a:r>
              <a:rPr lang="pt-BR" sz="4800" b="1" dirty="0" smtClean="0">
                <a:solidFill>
                  <a:schemeClr val="accent2"/>
                </a:solidFill>
                <a:latin typeface="Comic Sans MS" pitchFamily="66" charset="0"/>
              </a:rPr>
              <a:t>corrupção“</a:t>
            </a:r>
          </a:p>
          <a:p>
            <a:pPr algn="r"/>
            <a:endParaRPr lang="pt-BR" dirty="0" smtClean="0"/>
          </a:p>
          <a:p>
            <a:pPr algn="r"/>
            <a:r>
              <a:rPr lang="pt-BR" dirty="0" smtClean="0"/>
              <a:t>FONTE </a:t>
            </a:r>
            <a:r>
              <a:rPr lang="pt-BR" dirty="0"/>
              <a:t>: </a:t>
            </a:r>
            <a:r>
              <a:rPr lang="pt-BR" dirty="0">
                <a:hlinkClick r:id="rId2"/>
              </a:rPr>
              <a:t>http://www.superig.com.br/</a:t>
            </a:r>
            <a:r>
              <a:rPr lang="pt-BR" dirty="0"/>
              <a:t> /Último Segundo/</a:t>
            </a:r>
            <a:endParaRPr lang="pt-BR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751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17</a:t>
            </a:fld>
            <a:endParaRPr lang="pt-BR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332656"/>
            <a:ext cx="770485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mic Sans MS" pitchFamily="66" charset="0"/>
              </a:rPr>
              <a:t>A Transparência Internacional, com sede em Berlim, estima que </a:t>
            </a:r>
            <a:r>
              <a:rPr lang="pt-BR" sz="4400" b="1" dirty="0">
                <a:solidFill>
                  <a:schemeClr val="accent2"/>
                </a:solidFill>
                <a:latin typeface="Comic Sans MS" pitchFamily="66" charset="0"/>
              </a:rPr>
              <a:t>entre 10% e 25% do gasto público em logística de fornecimento, incluindo o setor de saúde, se perdem devido à corrupção.</a:t>
            </a:r>
            <a:endParaRPr lang="pt-BR" sz="4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r"/>
            <a:r>
              <a:rPr lang="pt-BR" dirty="0" smtClean="0"/>
              <a:t>FONTE </a:t>
            </a:r>
            <a:r>
              <a:rPr lang="pt-BR" dirty="0"/>
              <a:t>: </a:t>
            </a:r>
            <a:r>
              <a:rPr lang="pt-BR" dirty="0">
                <a:hlinkClick r:id="rId2"/>
              </a:rPr>
              <a:t>http://www.superig.com.br/</a:t>
            </a:r>
            <a:r>
              <a:rPr lang="pt-BR" dirty="0"/>
              <a:t> /Último Segundo/</a:t>
            </a:r>
            <a:endParaRPr lang="pt-BR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428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18</a:t>
            </a:fld>
            <a:endParaRPr lang="pt-BR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3400" y="56138"/>
            <a:ext cx="8375848" cy="6340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accent5"/>
                </a:solidFill>
                <a:latin typeface="Comic Sans MS" pitchFamily="66" charset="0"/>
              </a:rPr>
              <a:t>Somos </a:t>
            </a:r>
            <a:r>
              <a:rPr lang="pt-BR" sz="2400" b="1" dirty="0">
                <a:solidFill>
                  <a:schemeClr val="accent5"/>
                </a:solidFill>
                <a:latin typeface="Comic Sans MS" pitchFamily="66" charset="0"/>
              </a:rPr>
              <a:t>conscientes de que existe corrupção de vários tipos tanto em países de baixa renda quanto entre os de </a:t>
            </a:r>
            <a:r>
              <a:rPr lang="pt-BR" sz="2400" b="1" dirty="0" smtClean="0">
                <a:solidFill>
                  <a:schemeClr val="accent5"/>
                </a:solidFill>
                <a:latin typeface="Comic Sans MS" pitchFamily="66" charset="0"/>
              </a:rPr>
              <a:t>alta renda.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accent5"/>
                </a:solidFill>
                <a:latin typeface="Comic Sans MS" pitchFamily="66" charset="0"/>
              </a:rPr>
              <a:t>Essas </a:t>
            </a:r>
            <a:r>
              <a:rPr lang="pt-BR" sz="2400" b="1" dirty="0">
                <a:solidFill>
                  <a:schemeClr val="accent5"/>
                </a:solidFill>
                <a:latin typeface="Comic Sans MS" pitchFamily="66" charset="0"/>
              </a:rPr>
              <a:t>práticas ilícitas </a:t>
            </a:r>
            <a:r>
              <a:rPr lang="pt-BR" sz="2400" b="1" dirty="0" smtClean="0">
                <a:solidFill>
                  <a:schemeClr val="accent5"/>
                </a:solidFill>
                <a:latin typeface="Comic Sans MS" pitchFamily="66" charset="0"/>
              </a:rPr>
              <a:t>causam </a:t>
            </a:r>
            <a:r>
              <a:rPr lang="pt-BR" sz="2400" b="1" dirty="0">
                <a:solidFill>
                  <a:schemeClr val="accent5"/>
                </a:solidFill>
                <a:latin typeface="Comic Sans MS" pitchFamily="66" charset="0"/>
              </a:rPr>
              <a:t>perda de grandes quantidades de dinheiro que poderiam ser usadas para comprar remédios muito necessários ou contratar mais pessoal nas instituições </a:t>
            </a:r>
            <a:r>
              <a:rPr lang="pt-BR" sz="2400" b="1" dirty="0" smtClean="0">
                <a:solidFill>
                  <a:schemeClr val="accent5"/>
                </a:solidFill>
                <a:latin typeface="Comic Sans MS" pitchFamily="66" charset="0"/>
              </a:rPr>
              <a:t>médicas.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accent5"/>
                </a:solidFill>
                <a:latin typeface="Comic Sans MS" pitchFamily="66" charset="0"/>
              </a:rPr>
              <a:t>A </a:t>
            </a:r>
            <a:r>
              <a:rPr lang="pt-BR" sz="2400" b="1" dirty="0">
                <a:solidFill>
                  <a:schemeClr val="accent5"/>
                </a:solidFill>
                <a:latin typeface="Comic Sans MS" pitchFamily="66" charset="0"/>
              </a:rPr>
              <a:t>corrupção no setor da saúde mata. </a:t>
            </a:r>
            <a:endParaRPr lang="pt-BR" sz="2400" b="1" dirty="0" smtClean="0">
              <a:solidFill>
                <a:schemeClr val="accent5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accent5"/>
                </a:solidFill>
                <a:latin typeface="Comic Sans MS" pitchFamily="66" charset="0"/>
              </a:rPr>
              <a:t>A </a:t>
            </a:r>
            <a:r>
              <a:rPr lang="pt-BR" sz="2400" b="1" dirty="0">
                <a:solidFill>
                  <a:schemeClr val="accent5"/>
                </a:solidFill>
                <a:latin typeface="Comic Sans MS" pitchFamily="66" charset="0"/>
              </a:rPr>
              <a:t>OMS reconhece que </a:t>
            </a:r>
            <a:r>
              <a:rPr lang="pt-BR" sz="2400" b="1" dirty="0" smtClean="0">
                <a:solidFill>
                  <a:schemeClr val="accent5"/>
                </a:solidFill>
                <a:latin typeface="Comic Sans MS" pitchFamily="66" charset="0"/>
              </a:rPr>
              <a:t>a </a:t>
            </a:r>
            <a:r>
              <a:rPr lang="pt-BR" sz="2400" b="1" dirty="0">
                <a:solidFill>
                  <a:schemeClr val="accent5"/>
                </a:solidFill>
                <a:latin typeface="Comic Sans MS" pitchFamily="66" charset="0"/>
              </a:rPr>
              <a:t>corrupção é um problema complexo, imenso e difícil de </a:t>
            </a:r>
            <a:r>
              <a:rPr lang="pt-BR" sz="2400" b="1" dirty="0" smtClean="0">
                <a:solidFill>
                  <a:schemeClr val="accent5"/>
                </a:solidFill>
                <a:latin typeface="Comic Sans MS" pitchFamily="66" charset="0"/>
              </a:rPr>
              <a:t>resolver.</a:t>
            </a:r>
            <a:endParaRPr lang="pt-BR" sz="2000" b="1" dirty="0" smtClean="0">
              <a:solidFill>
                <a:schemeClr val="accent5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pt-BR" sz="1600" i="1" dirty="0" err="1" smtClean="0">
                <a:latin typeface="Comic Sans MS" pitchFamily="66" charset="0"/>
              </a:rPr>
              <a:t>Guitelle</a:t>
            </a:r>
            <a:r>
              <a:rPr lang="pt-BR" sz="1600" i="1" dirty="0" smtClean="0">
                <a:latin typeface="Comic Sans MS" pitchFamily="66" charset="0"/>
              </a:rPr>
              <a:t> </a:t>
            </a:r>
            <a:r>
              <a:rPr lang="pt-BR" sz="1600" i="1" dirty="0" err="1">
                <a:latin typeface="Comic Sans MS" pitchFamily="66" charset="0"/>
              </a:rPr>
              <a:t>Baghdadi-Sabeti</a:t>
            </a:r>
            <a:r>
              <a:rPr lang="pt-BR" sz="1600" i="1" dirty="0">
                <a:latin typeface="Comic Sans MS" pitchFamily="66" charset="0"/>
              </a:rPr>
              <a:t>, do Departamento de Políticas e Pautas para Medicamentos da OMS</a:t>
            </a:r>
            <a:r>
              <a:rPr lang="pt-BR" sz="1600" i="1" dirty="0" smtClean="0">
                <a:latin typeface="Comic Sans MS" pitchFamily="66" charset="0"/>
              </a:rPr>
              <a:t>.</a:t>
            </a:r>
            <a:endParaRPr lang="pt-BR" sz="2400" dirty="0" smtClean="0"/>
          </a:p>
          <a:p>
            <a:pPr algn="r"/>
            <a:r>
              <a:rPr lang="pt-BR" sz="1400" dirty="0" smtClean="0"/>
              <a:t>FONTE </a:t>
            </a:r>
            <a:r>
              <a:rPr lang="pt-BR" sz="1400" dirty="0"/>
              <a:t>: </a:t>
            </a:r>
            <a:r>
              <a:rPr lang="pt-BR" sz="1400" dirty="0">
                <a:hlinkClick r:id="rId2"/>
              </a:rPr>
              <a:t>http://www.superig.com.br/</a:t>
            </a:r>
            <a:r>
              <a:rPr lang="pt-BR" sz="1400" dirty="0"/>
              <a:t> /Último Segundo/</a:t>
            </a:r>
            <a:endParaRPr lang="pt-BR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703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19</a:t>
            </a:fld>
            <a:endParaRPr lang="pt-BR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332656"/>
            <a:ext cx="828092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accent2"/>
                </a:solidFill>
                <a:latin typeface="Comic Sans MS" pitchFamily="66" charset="0"/>
              </a:rPr>
              <a:t>Em </a:t>
            </a:r>
            <a:r>
              <a:rPr lang="pt-BR" sz="2800" b="1" dirty="0">
                <a:solidFill>
                  <a:schemeClr val="accent2"/>
                </a:solidFill>
                <a:latin typeface="Comic Sans MS" pitchFamily="66" charset="0"/>
              </a:rPr>
              <a:t>nações de baixa renda, o gasto com remédios pode chegar a 50% do custo total da atenção sanitária. </a:t>
            </a:r>
            <a:endParaRPr lang="pt-BR" sz="2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accent5"/>
                </a:solidFill>
                <a:latin typeface="Comic Sans MS" pitchFamily="66" charset="0"/>
              </a:rPr>
              <a:t>Isso </a:t>
            </a:r>
            <a:r>
              <a:rPr lang="pt-BR" sz="2800" b="1" dirty="0">
                <a:solidFill>
                  <a:schemeClr val="accent5"/>
                </a:solidFill>
                <a:latin typeface="Comic Sans MS" pitchFamily="66" charset="0"/>
              </a:rPr>
              <a:t>significa dizer que </a:t>
            </a:r>
            <a:r>
              <a:rPr lang="pt-BR" sz="2800" b="1" dirty="0" smtClean="0">
                <a:solidFill>
                  <a:schemeClr val="accent5"/>
                </a:solidFill>
                <a:latin typeface="Comic Sans MS" pitchFamily="66" charset="0"/>
              </a:rPr>
              <a:t>as </a:t>
            </a:r>
            <a:r>
              <a:rPr lang="pt-BR" sz="2800" b="1" dirty="0">
                <a:solidFill>
                  <a:schemeClr val="accent5"/>
                </a:solidFill>
                <a:latin typeface="Comic Sans MS" pitchFamily="66" charset="0"/>
              </a:rPr>
              <a:t>práticas corruptas são extremamente prejudiciais para os orçamentos de </a:t>
            </a:r>
            <a:r>
              <a:rPr lang="pt-BR" sz="2800" b="1" dirty="0" smtClean="0">
                <a:solidFill>
                  <a:schemeClr val="accent5"/>
                </a:solidFill>
                <a:latin typeface="Comic Sans MS" pitchFamily="66" charset="0"/>
              </a:rPr>
              <a:t>saúde. 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accent2"/>
                </a:solidFill>
                <a:latin typeface="Comic Sans MS" pitchFamily="66" charset="0"/>
              </a:rPr>
              <a:t>Segundo a OMS, </a:t>
            </a:r>
            <a:r>
              <a:rPr lang="pt-BR" sz="2800" b="1" dirty="0">
                <a:solidFill>
                  <a:schemeClr val="accent2"/>
                </a:solidFill>
                <a:latin typeface="Comic Sans MS" pitchFamily="66" charset="0"/>
              </a:rPr>
              <a:t>a corrupção pode aparecer em diferentes etapas da cadeia do fornecimento de medicamentos, começando por funcionários públicos subornados para permitir o registro de remédios que não atendem aos requisitos necessários. </a:t>
            </a:r>
            <a:endParaRPr lang="pt-BR" sz="2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Ø"/>
            </a:pPr>
            <a:endParaRPr lang="pt-BR" sz="2000" dirty="0"/>
          </a:p>
          <a:p>
            <a:pPr marL="342900" indent="-342900" algn="r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pt-BR" sz="1400" dirty="0" smtClean="0"/>
              <a:t>FONTE </a:t>
            </a:r>
            <a:r>
              <a:rPr lang="pt-BR" sz="1400" dirty="0"/>
              <a:t>: </a:t>
            </a:r>
            <a:r>
              <a:rPr lang="pt-BR" sz="1400" dirty="0">
                <a:hlinkClick r:id="rId2"/>
              </a:rPr>
              <a:t>http://www.superig.com.br/</a:t>
            </a:r>
            <a:r>
              <a:rPr lang="pt-BR" sz="1400" dirty="0"/>
              <a:t> /Último Segundo/</a:t>
            </a:r>
            <a:endParaRPr lang="pt-BR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713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7848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7200" b="1" dirty="0">
                <a:solidFill>
                  <a:schemeClr val="accent2"/>
                </a:solidFill>
                <a:latin typeface="Comic Sans MS" pitchFamily="-1" charset="0"/>
              </a:rPr>
              <a:t>“A saúde é direito de todos e dever do Estado...”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2800" b="1" dirty="0">
                <a:solidFill>
                  <a:srgbClr val="4F81BD"/>
                </a:solidFill>
                <a:latin typeface="Comic Sans MS" pitchFamily="-1" charset="0"/>
              </a:rPr>
              <a:t>CF. </a:t>
            </a:r>
            <a:r>
              <a:rPr lang="pt-BR" sz="2800" b="1" dirty="0" err="1">
                <a:solidFill>
                  <a:srgbClr val="4F81BD"/>
                </a:solidFill>
                <a:latin typeface="Comic Sans MS" pitchFamily="-1" charset="0"/>
              </a:rPr>
              <a:t>Art</a:t>
            </a:r>
            <a:r>
              <a:rPr lang="pt-BR" sz="2800" b="1" dirty="0">
                <a:solidFill>
                  <a:srgbClr val="4F81BD"/>
                </a:solidFill>
                <a:latin typeface="Comic Sans MS" pitchFamily="-1" charset="0"/>
              </a:rPr>
              <a:t> 196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2</a:t>
            </a:fld>
            <a:endParaRPr lang="pt-BR" smtClean="0"/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20</a:t>
            </a:fld>
            <a:endParaRPr lang="pt-BR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404664"/>
            <a:ext cx="799288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latin typeface="Comic Sans MS" pitchFamily="66" charset="0"/>
              </a:rPr>
              <a:t>Há uma expectativa de que se </a:t>
            </a:r>
            <a:r>
              <a:rPr lang="pt-BR" sz="2800" b="1" dirty="0">
                <a:solidFill>
                  <a:schemeClr val="accent5"/>
                </a:solidFill>
                <a:latin typeface="Comic Sans MS" pitchFamily="66" charset="0"/>
              </a:rPr>
              <a:t>aumente o valor da fatura entre 10% e 50%, </a:t>
            </a:r>
            <a:r>
              <a:rPr lang="pt-BR" sz="2800" dirty="0">
                <a:latin typeface="Comic Sans MS" pitchFamily="66" charset="0"/>
              </a:rPr>
              <a:t>às vezes até </a:t>
            </a:r>
            <a:r>
              <a:rPr lang="pt-BR" sz="2800" dirty="0" smtClean="0">
                <a:latin typeface="Comic Sans MS" pitchFamily="66" charset="0"/>
              </a:rPr>
              <a:t>mais</a:t>
            </a:r>
            <a:r>
              <a:rPr lang="pt-BR" sz="2800" dirty="0">
                <a:latin typeface="Comic Sans MS" pitchFamily="66" charset="0"/>
              </a:rPr>
              <a:t>, e que esse valor extra seja repassado para o responsável pela tomada de decisões.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latin typeface="Comic Sans MS" pitchFamily="66" charset="0"/>
              </a:rPr>
              <a:t>Isso é chamado de </a:t>
            </a:r>
            <a:r>
              <a:rPr lang="pt-BR" sz="2800" b="1" dirty="0">
                <a:solidFill>
                  <a:schemeClr val="accent5"/>
                </a:solidFill>
                <a:latin typeface="Comic Sans MS" pitchFamily="66" charset="0"/>
              </a:rPr>
              <a:t>superfaturamento ou </a:t>
            </a:r>
            <a:r>
              <a:rPr lang="pt-BR" sz="2800" b="1" dirty="0" err="1">
                <a:solidFill>
                  <a:schemeClr val="accent5"/>
                </a:solidFill>
                <a:latin typeface="Comic Sans MS" pitchFamily="66" charset="0"/>
              </a:rPr>
              <a:t>overbilling</a:t>
            </a:r>
            <a:r>
              <a:rPr lang="pt-BR" sz="2800" b="1" dirty="0">
                <a:solidFill>
                  <a:schemeClr val="accent5"/>
                </a:solidFill>
                <a:latin typeface="Comic Sans MS" pitchFamily="66" charset="0"/>
              </a:rPr>
              <a:t>,</a:t>
            </a:r>
            <a:r>
              <a:rPr lang="pt-BR" sz="2800" dirty="0">
                <a:latin typeface="Comic Sans MS" pitchFamily="66" charset="0"/>
              </a:rPr>
              <a:t> em </a:t>
            </a:r>
            <a:r>
              <a:rPr lang="pt-BR" sz="2800" dirty="0" smtClean="0">
                <a:latin typeface="Comic Sans MS" pitchFamily="66" charset="0"/>
              </a:rPr>
              <a:t>inglês.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accent5"/>
                </a:solidFill>
                <a:latin typeface="Comic Sans MS" pitchFamily="66" charset="0"/>
              </a:rPr>
              <a:t>O </a:t>
            </a:r>
            <a:r>
              <a:rPr lang="pt-BR" sz="2800" b="1" dirty="0">
                <a:solidFill>
                  <a:schemeClr val="accent5"/>
                </a:solidFill>
                <a:latin typeface="Comic Sans MS" pitchFamily="66" charset="0"/>
              </a:rPr>
              <a:t>choque </a:t>
            </a:r>
            <a:r>
              <a:rPr lang="pt-BR" sz="2800" b="1" dirty="0" smtClean="0">
                <a:solidFill>
                  <a:schemeClr val="accent5"/>
                </a:solidFill>
                <a:latin typeface="Comic Sans MS" pitchFamily="66" charset="0"/>
              </a:rPr>
              <a:t>não veio </a:t>
            </a:r>
            <a:r>
              <a:rPr lang="pt-BR" sz="2800" b="1" dirty="0">
                <a:solidFill>
                  <a:schemeClr val="accent5"/>
                </a:solidFill>
                <a:latin typeface="Comic Sans MS" pitchFamily="66" charset="0"/>
              </a:rPr>
              <a:t>da </a:t>
            </a:r>
            <a:r>
              <a:rPr lang="pt-BR" sz="2800" b="1" dirty="0" smtClean="0">
                <a:solidFill>
                  <a:schemeClr val="accent5"/>
                </a:solidFill>
                <a:latin typeface="Comic Sans MS" pitchFamily="66" charset="0"/>
              </a:rPr>
              <a:t>esperada </a:t>
            </a:r>
            <a:r>
              <a:rPr lang="pt-BR" sz="2800" b="1" dirty="0">
                <a:solidFill>
                  <a:schemeClr val="accent5"/>
                </a:solidFill>
                <a:latin typeface="Comic Sans MS" pitchFamily="66" charset="0"/>
              </a:rPr>
              <a:t>corrupção no setor público, mas da corrupção no setor privado, incluindo — </a:t>
            </a:r>
            <a:r>
              <a:rPr lang="pt-BR" sz="2800" b="1" dirty="0" smtClean="0">
                <a:solidFill>
                  <a:schemeClr val="accent5"/>
                </a:solidFill>
                <a:latin typeface="Comic Sans MS" pitchFamily="66" charset="0"/>
              </a:rPr>
              <a:t>especialmente </a:t>
            </a:r>
            <a:r>
              <a:rPr lang="pt-BR" sz="2800" b="1" dirty="0">
                <a:solidFill>
                  <a:schemeClr val="accent5"/>
                </a:solidFill>
                <a:latin typeface="Comic Sans MS" pitchFamily="66" charset="0"/>
              </a:rPr>
              <a:t>— as multinacionais.</a:t>
            </a:r>
          </a:p>
          <a:p>
            <a:pPr algn="r"/>
            <a:endParaRPr lang="pt-BR" i="1" dirty="0" smtClean="0"/>
          </a:p>
          <a:p>
            <a:pPr algn="r"/>
            <a:endParaRPr lang="pt-BR" i="1" dirty="0"/>
          </a:p>
          <a:p>
            <a:pPr algn="r"/>
            <a:r>
              <a:rPr lang="pt-BR" i="1" dirty="0" smtClean="0"/>
              <a:t>‘</a:t>
            </a:r>
            <a:r>
              <a:rPr lang="pt-BR" i="1" dirty="0" err="1" smtClean="0"/>
              <a:t>Diary</a:t>
            </a:r>
            <a:r>
              <a:rPr lang="pt-BR" i="1" dirty="0" smtClean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an</a:t>
            </a:r>
            <a:r>
              <a:rPr lang="pt-BR" i="1" dirty="0"/>
              <a:t> </a:t>
            </a:r>
            <a:r>
              <a:rPr lang="pt-BR" i="1" dirty="0" err="1"/>
              <a:t>African</a:t>
            </a:r>
            <a:r>
              <a:rPr lang="pt-BR" i="1" dirty="0"/>
              <a:t> </a:t>
            </a:r>
            <a:r>
              <a:rPr lang="pt-BR" i="1" dirty="0" smtClean="0"/>
              <a:t>Entrepreneur’</a:t>
            </a:r>
            <a:r>
              <a:rPr lang="pt-BR" dirty="0" smtClean="0"/>
              <a:t> in </a:t>
            </a:r>
            <a:r>
              <a:rPr lang="pt-BR" b="1" dirty="0" smtClean="0"/>
              <a:t>“Relatório Global de Corrupção 2009”</a:t>
            </a:r>
          </a:p>
          <a:p>
            <a:pPr algn="r"/>
            <a:r>
              <a:rPr lang="pt-BR" dirty="0" smtClean="0"/>
              <a:t>Transparência Internacional</a:t>
            </a:r>
            <a:endParaRPr lang="pt-BR" dirty="0"/>
          </a:p>
          <a:p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95466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21</a:t>
            </a:fld>
            <a:endParaRPr lang="pt-BR" smtClean="0"/>
          </a:p>
          <a:p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5976663" cy="656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3429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964612" cy="1106488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</a:rPr>
              <a:t>‘Interessados’ nos recursos </a:t>
            </a:r>
            <a:r>
              <a:rPr lang="pt-BR" sz="36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</a:rPr>
              <a:t>da Saúde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8775" y="990600"/>
            <a:ext cx="8785225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TCU /TCE/TCM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SNA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CGU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CIT/CIB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600" b="1" dirty="0">
                <a:solidFill>
                  <a:srgbClr val="FF0000"/>
                </a:solidFill>
                <a:latin typeface="Comic Sans MS"/>
                <a:cs typeface="Comic Sans MS"/>
              </a:rPr>
              <a:t>Conselhos de Saúde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Auditoria Interna estados e municípios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Legislativo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Ministério Público</a:t>
            </a:r>
            <a:endParaRPr lang="pt-BR" sz="3600" b="1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22</a:t>
            </a:fld>
            <a:endParaRPr lang="pt-BR" smtClean="0"/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23</a:t>
            </a:fld>
            <a:endParaRPr lang="pt-BR" smtClean="0"/>
          </a:p>
          <a:p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 rot="19841772">
            <a:off x="572286" y="11003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CONTROLE</a:t>
            </a:r>
            <a:endParaRPr lang="pt-BR" sz="5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 rot="19220458">
            <a:off x="3282502" y="4071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AVALIAÇÃO</a:t>
            </a:r>
          </a:p>
        </p:txBody>
      </p:sp>
      <p:sp>
        <p:nvSpPr>
          <p:cNvPr id="6" name="TextBox 5"/>
          <p:cNvSpPr txBox="1"/>
          <p:nvPr/>
        </p:nvSpPr>
        <p:spPr>
          <a:xfrm rot="2152654">
            <a:off x="4394384" y="1753988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REGULAÇÃO</a:t>
            </a:r>
          </a:p>
        </p:txBody>
      </p:sp>
      <p:sp>
        <p:nvSpPr>
          <p:cNvPr id="7" name="TextBox 6"/>
          <p:cNvSpPr txBox="1"/>
          <p:nvPr/>
        </p:nvSpPr>
        <p:spPr>
          <a:xfrm rot="20424315">
            <a:off x="477434" y="3267286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AUDITORIA</a:t>
            </a:r>
          </a:p>
        </p:txBody>
      </p:sp>
      <p:sp>
        <p:nvSpPr>
          <p:cNvPr id="9" name="TextBox 8"/>
          <p:cNvSpPr txBox="1"/>
          <p:nvPr/>
        </p:nvSpPr>
        <p:spPr>
          <a:xfrm rot="20455980">
            <a:off x="2354846" y="2089185"/>
            <a:ext cx="91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200" dirty="0" smtClean="0"/>
              <a:t>?</a:t>
            </a:r>
            <a:endParaRPr lang="pt-BR" sz="9200" dirty="0"/>
          </a:p>
        </p:txBody>
      </p:sp>
      <p:sp>
        <p:nvSpPr>
          <p:cNvPr id="10" name="TextBox 9"/>
          <p:cNvSpPr txBox="1"/>
          <p:nvPr/>
        </p:nvSpPr>
        <p:spPr>
          <a:xfrm rot="1947359">
            <a:off x="6737924" y="4124801"/>
            <a:ext cx="84082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200" dirty="0" smtClean="0">
                <a:solidFill>
                  <a:srgbClr val="000000"/>
                </a:solidFill>
              </a:rPr>
              <a:t>?</a:t>
            </a:r>
          </a:p>
          <a:p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57200"/>
            <a:ext cx="1066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200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4724400"/>
            <a:ext cx="685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2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1905001"/>
            <a:ext cx="91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200" dirty="0" smtClean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24</a:t>
            </a:fld>
            <a:endParaRPr lang="pt-BR" smtClean="0"/>
          </a:p>
          <a:p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685800" y="228600"/>
            <a:ext cx="7924800" cy="62478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baseline="30000" dirty="0" err="1" smtClean="0">
                <a:solidFill>
                  <a:srgbClr val="FFFF00"/>
                </a:solidFill>
                <a:latin typeface="Courier New"/>
                <a:cs typeface="Courier New"/>
              </a:rPr>
              <a:t>Controle</a:t>
            </a:r>
            <a:r>
              <a:rPr lang="en-US" sz="5000" b="1" baseline="30000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5000" b="1" baseline="30000" dirty="0" smtClean="0">
                <a:solidFill>
                  <a:schemeClr val="bg1"/>
                </a:solidFill>
                <a:latin typeface="Courier New"/>
                <a:cs typeface="Courier New"/>
              </a:rPr>
              <a:t>= </a:t>
            </a:r>
            <a:r>
              <a:rPr lang="en-US" sz="5000" b="1" baseline="30000" dirty="0" err="1" smtClean="0">
                <a:solidFill>
                  <a:schemeClr val="bg1"/>
                </a:solidFill>
                <a:latin typeface="Courier New"/>
                <a:cs typeface="Courier New"/>
              </a:rPr>
              <a:t>Conformidade</a:t>
            </a:r>
            <a:endParaRPr lang="en-US" sz="5000" b="1" baseline="30000" dirty="0" smtClean="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6000" b="1" baseline="30000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6000" b="1" baseline="30000" dirty="0" err="1" smtClean="0">
                <a:solidFill>
                  <a:srgbClr val="FFFF00"/>
                </a:solidFill>
                <a:latin typeface="Courier New"/>
                <a:cs typeface="Courier New"/>
              </a:rPr>
              <a:t>Avaliação</a:t>
            </a:r>
            <a:r>
              <a:rPr lang="en-US" sz="5000" b="1" baseline="30000" dirty="0" smtClean="0">
                <a:solidFill>
                  <a:srgbClr val="FFFF00"/>
                </a:solidFill>
                <a:latin typeface="Courier New"/>
                <a:cs typeface="Courier New"/>
              </a:rPr>
              <a:t> </a:t>
            </a:r>
            <a:r>
              <a:rPr lang="en-US" sz="5000" b="1" baseline="30000" dirty="0" smtClean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5000" b="1" baseline="30000" dirty="0" err="1" smtClean="0">
                <a:solidFill>
                  <a:srgbClr val="FFFFFF"/>
                </a:solidFill>
                <a:latin typeface="Courier New"/>
                <a:cs typeface="Courier New"/>
              </a:rPr>
              <a:t>Valoração</a:t>
            </a:r>
            <a:r>
              <a:rPr lang="en-US" sz="5000" b="1" baseline="30000" dirty="0" smtClean="0">
                <a:solidFill>
                  <a:srgbClr val="FFFFFF"/>
                </a:solidFill>
                <a:latin typeface="Courier New"/>
                <a:cs typeface="Courier New"/>
              </a:rPr>
              <a:t>, </a:t>
            </a:r>
            <a:r>
              <a:rPr lang="en-US" sz="5000" b="1" baseline="30000" dirty="0" err="1" smtClean="0">
                <a:solidFill>
                  <a:srgbClr val="FFFFFF"/>
                </a:solidFill>
                <a:latin typeface="Courier New"/>
                <a:cs typeface="Courier New"/>
              </a:rPr>
              <a:t>Juízo</a:t>
            </a:r>
            <a:endParaRPr lang="en-US" sz="5000" b="1" baseline="30000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5000" b="1" baseline="30000" dirty="0" smtClean="0">
              <a:solidFill>
                <a:schemeClr val="bg2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en-US" sz="6000" b="1" baseline="30000" dirty="0" err="1" smtClean="0">
                <a:solidFill>
                  <a:srgbClr val="FFFF00"/>
                </a:solidFill>
                <a:latin typeface="Courier New"/>
                <a:cs typeface="Courier New"/>
              </a:rPr>
              <a:t>Regulação</a:t>
            </a:r>
            <a:r>
              <a:rPr lang="en-US" sz="5000" b="1" baseline="30000" dirty="0" smtClean="0">
                <a:solidFill>
                  <a:srgbClr val="FFFF00"/>
                </a:solidFill>
                <a:latin typeface="Courier New"/>
                <a:cs typeface="Courier New"/>
              </a:rPr>
              <a:t> </a:t>
            </a:r>
            <a:r>
              <a:rPr lang="en-US" sz="5000" b="1" baseline="30000" dirty="0" smtClean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5000" b="1" baseline="30000" dirty="0" err="1" smtClean="0">
                <a:solidFill>
                  <a:srgbClr val="FFFFFF"/>
                </a:solidFill>
                <a:latin typeface="Courier New"/>
                <a:cs typeface="Courier New"/>
              </a:rPr>
              <a:t>Adequação/Ordenamento/Autorização/Fiscalização</a:t>
            </a:r>
            <a:endParaRPr lang="en-US" sz="5000" b="1" baseline="30000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5000" b="1" baseline="30000" dirty="0" smtClean="0">
              <a:solidFill>
                <a:schemeClr val="bg2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en-US" sz="6000" b="1" baseline="30000" dirty="0" smtClean="0">
                <a:solidFill>
                  <a:srgbClr val="FFFF00"/>
                </a:solidFill>
                <a:latin typeface="Courier New"/>
                <a:cs typeface="Courier New"/>
              </a:rPr>
              <a:t>Auditoria</a:t>
            </a:r>
            <a:r>
              <a:rPr lang="en-US" sz="5400" b="1" baseline="30000" dirty="0" smtClean="0">
                <a:solidFill>
                  <a:srgbClr val="FFFF00"/>
                </a:solidFill>
                <a:latin typeface="Courier New"/>
                <a:cs typeface="Courier New"/>
              </a:rPr>
              <a:t> </a:t>
            </a:r>
            <a:r>
              <a:rPr lang="en-US" sz="5000" b="1" baseline="30000" dirty="0" smtClean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lang="en-US" sz="5000" b="1" baseline="30000" dirty="0" err="1" smtClean="0">
                <a:solidFill>
                  <a:srgbClr val="FFFFFF"/>
                </a:solidFill>
                <a:latin typeface="Courier New"/>
                <a:cs typeface="Courier New"/>
              </a:rPr>
              <a:t>Verificação/Comprovar</a:t>
            </a:r>
            <a:r>
              <a:rPr lang="en-US" sz="5000" b="1" baseline="30000" dirty="0" smtClean="0">
                <a:solidFill>
                  <a:srgbClr val="FFFFFF"/>
                </a:solidFill>
                <a:latin typeface="Courier New"/>
                <a:cs typeface="Courier New"/>
              </a:rPr>
              <a:t> a </a:t>
            </a:r>
            <a:r>
              <a:rPr lang="en-US" sz="5000" b="1" baseline="30000" dirty="0" err="1" smtClean="0">
                <a:solidFill>
                  <a:srgbClr val="FFFFFF"/>
                </a:solidFill>
                <a:latin typeface="Courier New"/>
                <a:cs typeface="Courier New"/>
              </a:rPr>
              <a:t>legalidade</a:t>
            </a:r>
            <a:r>
              <a:rPr lang="en-US" sz="5000" b="1" baseline="30000" dirty="0" smtClean="0">
                <a:solidFill>
                  <a:srgbClr val="FFFFFF"/>
                </a:solidFill>
                <a:latin typeface="Courier New"/>
                <a:cs typeface="Courier New"/>
              </a:rPr>
              <a:t>; </a:t>
            </a:r>
          </a:p>
          <a:p>
            <a:endParaRPr lang="en-US" sz="5000" b="1" baseline="30000" dirty="0" smtClean="0">
              <a:solidFill>
                <a:schemeClr val="bg2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25</a:t>
            </a:fld>
            <a:endParaRPr lang="pt-BR" smtClean="0"/>
          </a:p>
          <a:p>
            <a:endParaRPr lang="pt-BR" dirty="0"/>
          </a:p>
        </p:txBody>
      </p:sp>
      <p:pic>
        <p:nvPicPr>
          <p:cNvPr id="4" name="Picture 3" descr="Captura de Tela 2016-04-19 às 12.40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91909"/>
            <a:ext cx="5486400" cy="647418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pt-BR" sz="4800" b="1">
              <a:solidFill>
                <a:srgbClr val="6600FF"/>
              </a:solidFill>
              <a:latin typeface="Comic Sans MS" pitchFamily="-1" charset="0"/>
              <a:ea typeface="Times New Roman" pitchFamily="-1" charset="0"/>
              <a:cs typeface="Times New Roman" pitchFamily="-1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304800"/>
            <a:ext cx="8305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4800" b="1" dirty="0">
                <a:solidFill>
                  <a:srgbClr val="FF0000"/>
                </a:solidFill>
                <a:latin typeface="Comic Sans MS" pitchFamily="-1" charset="0"/>
              </a:rPr>
              <a:t>Auditoria é</a:t>
            </a:r>
            <a:r>
              <a:rPr lang="pt-BR" sz="4400" dirty="0" smtClean="0">
                <a:latin typeface="Comic Sans MS" pitchFamily="-1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pt-BR" sz="5400" b="1" dirty="0" smtClean="0">
                <a:solidFill>
                  <a:schemeClr val="accent2"/>
                </a:solidFill>
                <a:latin typeface="Comic Sans MS" pitchFamily="-1" charset="0"/>
              </a:rPr>
              <a:t>um </a:t>
            </a:r>
            <a:r>
              <a:rPr lang="pt-BR" sz="5400" b="1" dirty="0">
                <a:solidFill>
                  <a:schemeClr val="accent2"/>
                </a:solidFill>
                <a:latin typeface="Comic Sans MS" pitchFamily="-1" charset="0"/>
              </a:rPr>
              <a:t>instrumento de cidadania</a:t>
            </a:r>
            <a:r>
              <a:rPr lang="pt-BR" sz="4800" dirty="0" smtClean="0">
                <a:latin typeface="Comic Sans MS" pitchFamily="-1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pt-BR" sz="4000" dirty="0" smtClean="0">
                <a:solidFill>
                  <a:srgbClr val="008000"/>
                </a:solidFill>
                <a:latin typeface="Comic Sans MS" pitchFamily="-1" charset="0"/>
              </a:rPr>
              <a:t>que </a:t>
            </a:r>
            <a:r>
              <a:rPr lang="pt-BR" sz="4000" dirty="0">
                <a:solidFill>
                  <a:srgbClr val="008000"/>
                </a:solidFill>
                <a:latin typeface="Comic Sans MS" pitchFamily="-1" charset="0"/>
              </a:rPr>
              <a:t>viabiliza a assistência de qualidade, a um valor justo, baseada na melhor evidência científica disponível</a:t>
            </a:r>
            <a:r>
              <a:rPr lang="pt-BR" sz="3600" dirty="0">
                <a:solidFill>
                  <a:srgbClr val="008000"/>
                </a:solidFill>
                <a:latin typeface="Comic Sans MS" pitchFamily="-1" charset="0"/>
              </a:rPr>
              <a:t>.</a:t>
            </a:r>
            <a:endParaRPr lang="pt-BR" sz="3200" dirty="0">
              <a:solidFill>
                <a:srgbClr val="008000"/>
              </a:solidFill>
              <a:latin typeface="Comic Sans MS" pitchFamily="-1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tx1"/>
              </a:buClr>
            </a:pPr>
            <a:r>
              <a:rPr lang="pt-BR" sz="2800" dirty="0">
                <a:latin typeface="Comic Sans MS" pitchFamily="-1" charset="0"/>
              </a:rPr>
              <a:t> </a:t>
            </a:r>
            <a:r>
              <a:rPr lang="pt-BR" sz="2000" dirty="0">
                <a:latin typeface="Comic Sans MS" pitchFamily="-1" charset="0"/>
              </a:rPr>
              <a:t>Dr. Roberto </a:t>
            </a:r>
            <a:r>
              <a:rPr lang="pt-BR" sz="2000" dirty="0" err="1">
                <a:latin typeface="Comic Sans MS" pitchFamily="-1" charset="0"/>
              </a:rPr>
              <a:t>Issamu</a:t>
            </a:r>
            <a:r>
              <a:rPr lang="pt-BR" sz="2000" dirty="0">
                <a:latin typeface="Comic Sans MS" pitchFamily="-1" charset="0"/>
              </a:rPr>
              <a:t> Yoshida</a:t>
            </a:r>
          </a:p>
          <a:p>
            <a:pPr marL="342900" indent="-342900" algn="r">
              <a:spcBef>
                <a:spcPct val="20000"/>
              </a:spcBef>
            </a:pPr>
            <a:r>
              <a:rPr lang="pt-BR" sz="2000" dirty="0">
                <a:latin typeface="Comic Sans MS" pitchFamily="-1" charset="0"/>
              </a:rPr>
              <a:t>Presidente da SOMAP</a:t>
            </a:r>
          </a:p>
          <a:p>
            <a:pPr marL="342900" indent="-342900" algn="r">
              <a:spcBef>
                <a:spcPct val="20000"/>
              </a:spcBef>
            </a:pPr>
            <a:r>
              <a:rPr lang="pt-BR" sz="2000" dirty="0">
                <a:latin typeface="Comic Sans MS" pitchFamily="-1" charset="0"/>
              </a:rPr>
              <a:t>www.somap.org.br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26</a:t>
            </a:fld>
            <a:endParaRPr lang="pt-BR" smtClean="0"/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991600" cy="626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pt-BR" b="1" i="1" dirty="0">
                <a:latin typeface="Comic Sans MS" pitchFamily="-1" charset="0"/>
              </a:rPr>
              <a:t>DECRETO Nº 1.651, DE 28/09/1995</a:t>
            </a:r>
          </a:p>
          <a:p>
            <a:r>
              <a:rPr lang="pt-BR" sz="2000" b="1" i="1" dirty="0">
                <a:latin typeface="Comic Sans MS" pitchFamily="-1" charset="0"/>
              </a:rPr>
              <a:t>“</a:t>
            </a:r>
            <a:r>
              <a:rPr lang="pt-BR" i="1" dirty="0">
                <a:latin typeface="Comic Sans MS" pitchFamily="-1" charset="0"/>
              </a:rPr>
              <a:t>Art. 2º  O SNA exercerá sobre as ações e serviços desenvolvidos no âmbito do SUS as atividades de:</a:t>
            </a:r>
          </a:p>
          <a:p>
            <a:r>
              <a:rPr lang="pt-BR" sz="2000" b="1" dirty="0">
                <a:latin typeface="Comic Sans MS" pitchFamily="-1" charset="0"/>
              </a:rPr>
              <a:t>I - </a:t>
            </a:r>
            <a:r>
              <a:rPr lang="pt-BR" sz="2800" b="1" u="sng" dirty="0">
                <a:solidFill>
                  <a:schemeClr val="accent2"/>
                </a:solidFill>
                <a:latin typeface="Comic Sans MS" pitchFamily="-1" charset="0"/>
              </a:rPr>
              <a:t>controle da execução</a:t>
            </a:r>
            <a:r>
              <a:rPr lang="pt-BR" sz="2000" b="1" dirty="0">
                <a:latin typeface="Comic Sans MS" pitchFamily="-1" charset="0"/>
              </a:rPr>
              <a:t>, </a:t>
            </a:r>
            <a:r>
              <a:rPr lang="pt-BR" i="1" dirty="0">
                <a:latin typeface="Comic Sans MS" pitchFamily="-1" charset="0"/>
              </a:rPr>
              <a:t>para verificar a sua conformidade com os padrões estabelecidos ou detectar situações que exijam maior aprofundamento;</a:t>
            </a:r>
          </a:p>
          <a:p>
            <a:pPr>
              <a:lnSpc>
                <a:spcPct val="110000"/>
              </a:lnSpc>
            </a:pPr>
            <a:r>
              <a:rPr lang="pt-BR" sz="2000" b="1" dirty="0">
                <a:latin typeface="Comic Sans MS" pitchFamily="-1" charset="0"/>
              </a:rPr>
              <a:t>II - </a:t>
            </a:r>
            <a:r>
              <a:rPr lang="pt-BR" sz="2800" b="1" u="sng" dirty="0">
                <a:solidFill>
                  <a:schemeClr val="accent2"/>
                </a:solidFill>
                <a:latin typeface="Comic Sans MS" pitchFamily="-1" charset="0"/>
              </a:rPr>
              <a:t>avaliação da estrutura, dos processos aplicados e dos resultados alcançados</a:t>
            </a:r>
            <a:r>
              <a:rPr lang="pt-BR" sz="2000" b="1" dirty="0">
                <a:latin typeface="Comic Sans MS" pitchFamily="-1" charset="0"/>
              </a:rPr>
              <a:t>, </a:t>
            </a:r>
            <a:r>
              <a:rPr lang="pt-BR" i="1" dirty="0">
                <a:latin typeface="Comic Sans MS" pitchFamily="-1" charset="0"/>
              </a:rPr>
              <a:t>para aferir sua adequação aos critérios e parâmetros exigidos de eficiência, eficácia e efetividade;</a:t>
            </a:r>
          </a:p>
          <a:p>
            <a:pPr>
              <a:lnSpc>
                <a:spcPct val="110000"/>
              </a:lnSpc>
            </a:pPr>
            <a:r>
              <a:rPr lang="pt-BR" sz="2000" b="1" dirty="0">
                <a:latin typeface="Comic Sans MS" pitchFamily="-1" charset="0"/>
              </a:rPr>
              <a:t>III </a:t>
            </a:r>
            <a:r>
              <a:rPr lang="pt-BR" sz="2400" b="1" dirty="0">
                <a:latin typeface="Comic Sans MS" pitchFamily="-1" charset="0"/>
              </a:rPr>
              <a:t>- </a:t>
            </a:r>
            <a:r>
              <a:rPr lang="pt-BR" sz="2800" b="1" u="sng" dirty="0">
                <a:solidFill>
                  <a:schemeClr val="accent2"/>
                </a:solidFill>
                <a:latin typeface="Comic Sans MS" pitchFamily="-1" charset="0"/>
              </a:rPr>
              <a:t>auditoria da regularidade dos procedimentos praticados</a:t>
            </a:r>
            <a:r>
              <a:rPr lang="pt-BR" sz="2800" b="1" dirty="0">
                <a:latin typeface="Comic Sans MS" pitchFamily="-1" charset="0"/>
              </a:rPr>
              <a:t> </a:t>
            </a:r>
            <a:r>
              <a:rPr lang="pt-BR" i="1" dirty="0">
                <a:latin typeface="Comic Sans MS" pitchFamily="-1" charset="0"/>
              </a:rPr>
              <a:t>por pessoas naturais e jurídicas, mediante exame analítico e pericial.</a:t>
            </a:r>
          </a:p>
          <a:p>
            <a:pPr>
              <a:lnSpc>
                <a:spcPct val="110000"/>
              </a:lnSpc>
            </a:pPr>
            <a:r>
              <a:rPr lang="pt-BR" i="1" dirty="0">
                <a:latin typeface="Comic Sans MS" pitchFamily="-1" charset="0"/>
              </a:rPr>
              <a:t>Parágrafo Único. Sem embargo das medidas corretivas,</a:t>
            </a:r>
            <a:r>
              <a:rPr lang="pt-BR" sz="2000" b="1" dirty="0">
                <a:latin typeface="Comic Sans MS" pitchFamily="-1" charset="0"/>
              </a:rPr>
              <a:t> </a:t>
            </a:r>
            <a:r>
              <a:rPr lang="pt-BR" sz="2400" b="1" u="sng" dirty="0">
                <a:solidFill>
                  <a:schemeClr val="accent2"/>
                </a:solidFill>
                <a:latin typeface="Comic Sans MS" pitchFamily="-1" charset="0"/>
              </a:rPr>
              <a:t>as conclusões obtidas com o exercício das atividades definidas neste artigo serão consideradas na formulação do planejamento e na execução das ações e serviços de saúde</a:t>
            </a:r>
            <a:r>
              <a:rPr lang="pt-BR" sz="2400" b="1" dirty="0">
                <a:latin typeface="Comic Sans MS" pitchFamily="-1" charset="0"/>
              </a:rPr>
              <a:t>.</a:t>
            </a:r>
            <a:r>
              <a:rPr lang="pt-BR" sz="2800" b="1" dirty="0">
                <a:latin typeface="Comic Sans MS" pitchFamily="-1" charset="0"/>
              </a:rPr>
              <a:t>”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27</a:t>
            </a:fld>
            <a:endParaRPr lang="pt-BR" smtClean="0"/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28</a:t>
            </a:fld>
            <a:endParaRPr lang="pt-BR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836712"/>
            <a:ext cx="77768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Auditoria é</a:t>
            </a:r>
          </a:p>
          <a:p>
            <a:pPr algn="ctr"/>
            <a:endParaRPr lang="pt-BR" sz="7200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7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pt-BR" sz="8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FERRAMENTA DE GESTÃO</a:t>
            </a:r>
            <a:endParaRPr lang="pt-BR" sz="8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787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077200" cy="1143000"/>
          </a:xfrm>
        </p:spPr>
        <p:txBody>
          <a:bodyPr/>
          <a:lstStyle/>
          <a:p>
            <a:r>
              <a:rPr lang="pt-BR" sz="4400" b="1" dirty="0">
                <a:solidFill>
                  <a:srgbClr val="FF6600"/>
                </a:solidFill>
                <a:latin typeface="Comic Sans MS" pitchFamily="-1" charset="0"/>
              </a:rPr>
              <a:t>Características do SNA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1219200"/>
            <a:ext cx="867568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136000"/>
              <a:buFont typeface="Wingdings" pitchFamily="-1" charset="2"/>
              <a:buChar char="ü"/>
            </a:pPr>
            <a:r>
              <a:rPr kumimoji="1" lang="pt-BR" sz="2000" dirty="0">
                <a:latin typeface="Symbol" pitchFamily="-1" charset="2"/>
                <a:ea typeface="Arial" pitchFamily="-1" charset="0"/>
                <a:cs typeface="Arial" pitchFamily="-1" charset="0"/>
              </a:rPr>
              <a:t> </a:t>
            </a:r>
            <a:r>
              <a:rPr kumimoji="1" lang="pt-BR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Arial" pitchFamily="-1" charset="0"/>
                <a:cs typeface="Arial" pitchFamily="-1" charset="0"/>
              </a:rPr>
              <a:t>Integração vertical, </a:t>
            </a:r>
            <a:r>
              <a:rPr kumimoji="1" lang="pt-BR" sz="2800" dirty="0">
                <a:solidFill>
                  <a:srgbClr val="000090"/>
                </a:solidFill>
                <a:latin typeface="Symbol" pitchFamily="-1" charset="2"/>
                <a:ea typeface="Arial" pitchFamily="-1" charset="0"/>
                <a:cs typeface="Arial" pitchFamily="-1" charset="0"/>
              </a:rPr>
              <a:t> </a:t>
            </a:r>
            <a:r>
              <a:rPr kumimoji="1" lang="pt-BR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Arial" pitchFamily="-1" charset="0"/>
                <a:cs typeface="Arial" pitchFamily="-1" charset="0"/>
              </a:rPr>
              <a:t>Capilaridade e Descentralização </a:t>
            </a:r>
            <a:r>
              <a:rPr kumimoji="1" lang="pt-BR" sz="2400" dirty="0">
                <a:latin typeface="Comic Sans MS" pitchFamily="-1" charset="0"/>
                <a:ea typeface="Arial" pitchFamily="-1" charset="0"/>
                <a:cs typeface="Arial" pitchFamily="-1" charset="0"/>
              </a:rPr>
              <a:t>para garantir  atuação  em todo o território nacional, com divisão e definição de tarefas específicas  de cada nível de gestão do SUS.</a:t>
            </a:r>
            <a:endParaRPr kumimoji="1" lang="pt-BR" sz="2400" dirty="0">
              <a:latin typeface="Arial Unicode MS" pitchFamily="-1" charset="0"/>
              <a:ea typeface="Arial Unicode MS" pitchFamily="-1" charset="0"/>
              <a:cs typeface="Arial Unicode MS" pitchFamily="-1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136000"/>
              <a:buFont typeface="Wingdings" pitchFamily="-1" charset="2"/>
              <a:buChar char="ü"/>
            </a:pPr>
            <a:r>
              <a:rPr kumimoji="1" lang="pt-BR" sz="2400" dirty="0">
                <a:latin typeface="Symbol" pitchFamily="-1" charset="2"/>
                <a:ea typeface="Arial" pitchFamily="-1" charset="0"/>
                <a:cs typeface="Arial" pitchFamily="-1" charset="0"/>
              </a:rPr>
              <a:t>  </a:t>
            </a:r>
            <a:r>
              <a:rPr kumimoji="1" lang="pt-BR" sz="2400" dirty="0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 </a:t>
            </a:r>
            <a:r>
              <a:rPr kumimoji="1" lang="pt-BR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Arial" pitchFamily="-1" charset="0"/>
                <a:cs typeface="Arial" pitchFamily="-1" charset="0"/>
              </a:rPr>
              <a:t>Integração horizontal</a:t>
            </a:r>
            <a:r>
              <a:rPr kumimoji="1" lang="pt-BR" sz="3200" dirty="0">
                <a:solidFill>
                  <a:srgbClr val="000090"/>
                </a:solidFill>
                <a:latin typeface="Comic Sans MS" pitchFamily="-1" charset="0"/>
                <a:ea typeface="Arial" pitchFamily="-1" charset="0"/>
                <a:cs typeface="Arial" pitchFamily="-1" charset="0"/>
              </a:rPr>
              <a:t> </a:t>
            </a:r>
            <a:r>
              <a:rPr kumimoji="1" lang="pt-BR" sz="2400" dirty="0">
                <a:latin typeface="Comic Sans MS" pitchFamily="-1" charset="0"/>
                <a:ea typeface="Arial" pitchFamily="-1" charset="0"/>
                <a:cs typeface="Arial" pitchFamily="-1" charset="0"/>
              </a:rPr>
              <a:t>com </a:t>
            </a:r>
            <a:r>
              <a:rPr kumimoji="1" lang="pt-BR" sz="2400" dirty="0" smtClean="0">
                <a:latin typeface="Comic Sans MS" pitchFamily="-1" charset="0"/>
                <a:ea typeface="Arial" pitchFamily="-1" charset="0"/>
                <a:cs typeface="Arial" pitchFamily="-1" charset="0"/>
              </a:rPr>
              <a:t>outros </a:t>
            </a:r>
            <a:r>
              <a:rPr kumimoji="1" lang="pt-BR" sz="2400" dirty="0">
                <a:latin typeface="Comic Sans MS" pitchFamily="-1" charset="0"/>
                <a:ea typeface="Arial" pitchFamily="-1" charset="0"/>
                <a:cs typeface="Arial" pitchFamily="-1" charset="0"/>
              </a:rPr>
              <a:t>órgãos das estruturas gestoras do SUS (como planejamento, controle e avaliação, regulação e  vigilância em saúde) e outros órgãos públicos como o Ministério Público, a Controladoria Geral da União, os Tribunais de Contas, entre outros.</a:t>
            </a:r>
            <a:endParaRPr kumimoji="1" lang="pt-BR" sz="2400" dirty="0">
              <a:latin typeface="Arial Unicode MS" pitchFamily="-1" charset="0"/>
              <a:ea typeface="Arial Unicode MS" pitchFamily="-1" charset="0"/>
              <a:cs typeface="Arial Unicode MS" pitchFamily="-1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Font typeface="Wingdings" pitchFamily="-1" charset="2"/>
              <a:buChar char="ü"/>
            </a:pPr>
            <a:r>
              <a:rPr kumimoji="1" lang="pt-BR" sz="2400" dirty="0">
                <a:latin typeface="Symbol" pitchFamily="-1" charset="2"/>
                <a:ea typeface="Arial" pitchFamily="-1" charset="0"/>
                <a:cs typeface="Arial" pitchFamily="-1" charset="0"/>
              </a:rPr>
              <a:t> </a:t>
            </a:r>
            <a:r>
              <a:rPr kumimoji="1" lang="pt-BR" sz="2400" dirty="0"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 </a:t>
            </a:r>
            <a:r>
              <a:rPr kumimoji="1" lang="pt-BR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Arial" pitchFamily="-1" charset="0"/>
                <a:cs typeface="Arial" pitchFamily="-1" charset="0"/>
              </a:rPr>
              <a:t>Foco na qualidade das ações e serviços</a:t>
            </a:r>
            <a:r>
              <a:rPr kumimoji="1" lang="pt-BR" sz="2800" dirty="0">
                <a:solidFill>
                  <a:srgbClr val="000090"/>
                </a:solidFill>
                <a:latin typeface="Comic Sans MS" pitchFamily="-1" charset="0"/>
                <a:ea typeface="Arial" pitchFamily="-1" charset="0"/>
                <a:cs typeface="Arial" pitchFamily="-1" charset="0"/>
              </a:rPr>
              <a:t> </a:t>
            </a:r>
            <a:r>
              <a:rPr kumimoji="1" lang="pt-BR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Arial" pitchFamily="-1" charset="0"/>
                <a:cs typeface="Arial" pitchFamily="-1" charset="0"/>
              </a:rPr>
              <a:t>e nas pessoas</a:t>
            </a:r>
            <a:r>
              <a:rPr kumimoji="1" lang="pt-BR" sz="2800" dirty="0">
                <a:solidFill>
                  <a:srgbClr val="000090"/>
                </a:solidFill>
                <a:latin typeface="Comic Sans MS" pitchFamily="-1" charset="0"/>
                <a:ea typeface="Arial" pitchFamily="-1" charset="0"/>
                <a:cs typeface="Arial" pitchFamily="-1" charset="0"/>
              </a:rPr>
              <a:t> </a:t>
            </a:r>
            <a:r>
              <a:rPr kumimoji="1" lang="pt-BR" sz="2400" dirty="0">
                <a:latin typeface="Comic Sans MS" pitchFamily="-1" charset="0"/>
                <a:ea typeface="Arial" pitchFamily="-1" charset="0"/>
                <a:cs typeface="Arial" pitchFamily="-1" charset="0"/>
              </a:rPr>
              <a:t>com ênfase na mensuração do impacto da aplicação dos recursos, na qualidade de vida e na satisfação do usuário</a:t>
            </a:r>
            <a:r>
              <a:rPr kumimoji="1" lang="pt-BR" sz="2400" dirty="0" smtClean="0">
                <a:latin typeface="Comic Sans MS" pitchFamily="-1" charset="0"/>
                <a:ea typeface="Arial" pitchFamily="-1" charset="0"/>
                <a:cs typeface="Arial" pitchFamily="-1" charset="0"/>
              </a:rPr>
              <a:t>.</a:t>
            </a:r>
            <a:endParaRPr kumimoji="1" lang="pt-BR" sz="2400" dirty="0">
              <a:latin typeface="Arial Unicode MS" pitchFamily="-1" charset="0"/>
              <a:ea typeface="Arial Unicode MS" pitchFamily="-1" charset="0"/>
              <a:cs typeface="Arial Unicode MS" pitchFamily="-1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29</a:t>
            </a:fld>
            <a:endParaRPr lang="pt-BR" smtClean="0"/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3</a:t>
            </a:fld>
            <a:endParaRPr lang="pt-BR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916177"/>
              </p:ext>
            </p:extLst>
          </p:nvPr>
        </p:nvGraphicFramePr>
        <p:xfrm>
          <a:off x="539552" y="1124744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99592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 Black" panose="020B0A04020102020204" pitchFamily="34" charset="0"/>
              </a:rPr>
              <a:t>Lei Orçamentária Anual 2016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07904" y="2035587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Educação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6250"/>
            <a:ext cx="8839200" cy="936625"/>
          </a:xfrm>
        </p:spPr>
        <p:txBody>
          <a:bodyPr>
            <a:noAutofit/>
          </a:bodyPr>
          <a:lstStyle/>
          <a:p>
            <a:r>
              <a:rPr lang="pt-BR" sz="6000" b="1" dirty="0">
                <a:solidFill>
                  <a:srgbClr val="FF6600"/>
                </a:solidFill>
                <a:latin typeface="Comic Sans MS" pitchFamily="-1" charset="0"/>
                <a:ea typeface="Times New Roman" pitchFamily="-1" charset="0"/>
                <a:cs typeface="Times New Roman" pitchFamily="-1" charset="0"/>
              </a:rPr>
              <a:t>Objetivos da Auditoria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815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Font typeface="Wingdings" pitchFamily="-1" charset="2"/>
              <a:buNone/>
            </a:pPr>
            <a:endParaRPr kumimoji="1" lang="pt-BR" sz="2800">
              <a:latin typeface="Arial Unicode MS" pitchFamily="-1" charset="0"/>
              <a:ea typeface="Arial Unicode MS" pitchFamily="-1" charset="0"/>
              <a:cs typeface="Arial Unicode MS" pitchFamily="-1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09600" y="1828800"/>
            <a:ext cx="8137525" cy="448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-1" charset="2"/>
              <a:buChar char="ü"/>
            </a:pPr>
            <a:r>
              <a:rPr lang="pt-B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Arial Unicode MS" pitchFamily="-1" charset="0"/>
                <a:cs typeface="Arial Unicode MS" pitchFamily="-1" charset="0"/>
              </a:rPr>
              <a:t> </a:t>
            </a:r>
            <a:r>
              <a:rPr lang="pt-BR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Times New Roman" pitchFamily="-1" charset="0"/>
                <a:cs typeface="Times New Roman" pitchFamily="-1" charset="0"/>
              </a:rPr>
              <a:t>Servir como</a:t>
            </a:r>
            <a:r>
              <a:rPr lang="pt-BR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Times New Roman" pitchFamily="-1" charset="0"/>
                <a:cs typeface="Times New Roman" pitchFamily="-1" charset="0"/>
              </a:rPr>
              <a:t> </a:t>
            </a:r>
          </a:p>
          <a:p>
            <a:pPr>
              <a:lnSpc>
                <a:spcPct val="110000"/>
              </a:lnSpc>
              <a:buClr>
                <a:schemeClr val="folHlink"/>
              </a:buClr>
            </a:pP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Arial Unicode MS" pitchFamily="-1" charset="0"/>
                <a:cs typeface="Arial Unicode MS" pitchFamily="-1" charset="0"/>
              </a:rPr>
              <a:t>suporte </a:t>
            </a:r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Arial Unicode MS" pitchFamily="-1" charset="0"/>
                <a:cs typeface="Arial Unicode MS" pitchFamily="-1" charset="0"/>
              </a:rPr>
              <a:t>ao controle social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Times New Roman" pitchFamily="-1" charset="0"/>
                <a:cs typeface="Times New Roman" pitchFamily="-1" charset="0"/>
              </a:rPr>
              <a:t> </a:t>
            </a:r>
            <a:r>
              <a:rPr lang="pt-BR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Times New Roman" pitchFamily="-1" charset="0"/>
                <a:cs typeface="Times New Roman" pitchFamily="-1" charset="0"/>
              </a:rPr>
              <a:t>através do conhecimento  de fatos e atos dos gestores da saúde, de forma transparente, para compatibilizar  e pactuar o interesse público</a:t>
            </a:r>
            <a:r>
              <a:rPr lang="pt-BR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pitchFamily="-1" charset="0"/>
                <a:ea typeface="Arial Unicode MS" pitchFamily="-1" charset="0"/>
                <a:cs typeface="Arial Unicode MS" pitchFamily="-1" charset="0"/>
              </a:rPr>
              <a:t> </a:t>
            </a:r>
            <a:r>
              <a:rPr lang="pt-B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ea typeface="Arial Unicode MS" pitchFamily="-1" charset="0"/>
                <a:cs typeface="Arial Unicode MS" pitchFamily="-1" charset="0"/>
              </a:rPr>
              <a:t>	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332656"/>
            <a:ext cx="79928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QUEM</a:t>
            </a:r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t-BR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consegue auditar/controlar/regular um sistema gigantesco, utilizado por</a:t>
            </a:r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 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milhões de pessoas, </a:t>
            </a:r>
            <a:r>
              <a:rPr lang="pt-BR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 gera</a:t>
            </a:r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4,1 </a:t>
            </a: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bilhões de procedimentos/ano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t-BR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está espalhado em mais de </a:t>
            </a: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5500 municípios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t-BR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sem contar com a 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participação ativa da sociedade?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31</a:t>
            </a:fld>
            <a:endParaRPr lang="pt-BR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83573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" charset="0"/>
              </a:rPr>
              <a:t>“Informação Assimétrica”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2549128"/>
            <a:ext cx="814705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dirty="0">
                <a:latin typeface="Comic Sans MS" pitchFamily="-1" charset="0"/>
              </a:rPr>
              <a:t>“A informação é um pré requisito indispensável para a regulação efetiva”</a:t>
            </a:r>
            <a:r>
              <a:rPr lang="pt-BR" sz="3600" dirty="0">
                <a:latin typeface="Comic Sans MS" pitchFamily="-1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008000"/>
                </a:solidFill>
                <a:latin typeface="Comic Sans MS" pitchFamily="-1" charset="0"/>
              </a:rPr>
              <a:t>Como exercer o controle, quando toda informação está sob o domínio do controlado?</a:t>
            </a:r>
          </a:p>
          <a:p>
            <a:pPr>
              <a:spcBef>
                <a:spcPct val="50000"/>
              </a:spcBef>
            </a:pPr>
            <a:endParaRPr lang="pt-BR" sz="2800" dirty="0">
              <a:solidFill>
                <a:schemeClr val="hlink"/>
              </a:solidFill>
              <a:latin typeface="Comic Sans MS" pitchFamily="-1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32</a:t>
            </a:fld>
            <a:endParaRPr lang="pt-BR" smtClean="0"/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pt-BR" sz="6000" b="1" i="1" dirty="0" smtClean="0">
                <a:solidFill>
                  <a:srgbClr val="008000"/>
                </a:solidFill>
                <a:latin typeface="Comic Sans MS" pitchFamily="66" charset="0"/>
              </a:rPr>
              <a:t>Uma história real</a:t>
            </a:r>
            <a:endParaRPr lang="pt-BR" sz="6000" b="1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7200" y="1348800"/>
            <a:ext cx="8229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Promotor de Justiça em município com 43.000 habitantes</a:t>
            </a:r>
          </a:p>
          <a:p>
            <a:pPr marL="342900" indent="-342900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Solicitou auditoria DENASUS por problemas referentes a distribuição das AIH’S </a:t>
            </a:r>
            <a:endParaRPr lang="pt-BR" sz="4400" b="1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4989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b="1" i="1" dirty="0" smtClean="0">
                <a:solidFill>
                  <a:srgbClr val="008000"/>
                </a:solidFill>
                <a:latin typeface="Comic Sans MS" pitchFamily="66" charset="0"/>
              </a:rPr>
              <a:t>Uma história real</a:t>
            </a:r>
            <a:endParaRPr lang="pt-BR" sz="6000" b="1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7200" y="1844824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pt-BR" sz="48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Contava à época com 3 hospitais privados</a:t>
            </a: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endParaRPr lang="pt-BR" sz="4800" b="1" dirty="0" smtClean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800" b="1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lang="pt-BR" sz="48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Relação de leitos/1000 hab. superior a 3,00</a:t>
            </a:r>
          </a:p>
          <a:p>
            <a:pPr>
              <a:buClr>
                <a:srgbClr val="92D050"/>
              </a:buClr>
            </a:pPr>
            <a:endParaRPr lang="pt-BR" sz="48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8110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pt-BR" sz="6000" b="1" i="1" dirty="0" smtClean="0">
                <a:solidFill>
                  <a:srgbClr val="008000"/>
                </a:solidFill>
                <a:latin typeface="Comic Sans MS" pitchFamily="66" charset="0"/>
              </a:rPr>
              <a:t>Uma história real</a:t>
            </a:r>
            <a:endParaRPr lang="pt-BR" sz="6000" b="1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7" y="2132856"/>
            <a:ext cx="79759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pt-BR" sz="48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Internações </a:t>
            </a:r>
            <a:r>
              <a:rPr lang="pt-BR" sz="5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&gt;8,5% </a:t>
            </a:r>
            <a:r>
              <a:rPr lang="pt-BR" sz="48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população/ano</a:t>
            </a: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endParaRPr lang="pt-BR" sz="48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5400" b="1" dirty="0">
                <a:solidFill>
                  <a:srgbClr val="FF0000"/>
                </a:solidFill>
                <a:latin typeface="Comic Sans MS"/>
                <a:cs typeface="Comic Sans MS"/>
              </a:rPr>
              <a:t>80 %</a:t>
            </a:r>
            <a:r>
              <a:rPr lang="pt-BR" sz="5400" b="1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lang="pt-BR" sz="48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delas</a:t>
            </a:r>
            <a:r>
              <a:rPr lang="pt-BR" sz="5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lang="pt-BR" sz="48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em </a:t>
            </a:r>
            <a:r>
              <a:rPr lang="pt-BR" sz="4800" b="1" dirty="0">
                <a:solidFill>
                  <a:schemeClr val="accent1"/>
                </a:solidFill>
                <a:latin typeface="Comic Sans MS"/>
                <a:cs typeface="Comic Sans MS"/>
              </a:rPr>
              <a:t>Clinica Médica e Pediatria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1203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b="1" i="1" dirty="0" smtClean="0">
                <a:solidFill>
                  <a:srgbClr val="008000"/>
                </a:solidFill>
                <a:latin typeface="Comic Sans MS" pitchFamily="66" charset="0"/>
              </a:rPr>
              <a:t>Uma história real</a:t>
            </a:r>
            <a:endParaRPr lang="pt-BR" sz="6000" b="1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988840"/>
            <a:ext cx="78634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4800" dirty="0" smtClean="0">
                <a:latin typeface="Comic Sans MS Bold"/>
                <a:cs typeface="Comic Sans MS Bold"/>
              </a:rPr>
              <a:t> </a:t>
            </a:r>
            <a:r>
              <a:rPr lang="pt-BR" sz="4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Análise dos prontuários constatou </a:t>
            </a:r>
            <a:r>
              <a:rPr lang="pt-BR" sz="4400" b="1" dirty="0">
                <a:solidFill>
                  <a:schemeClr val="accent1"/>
                </a:solidFill>
                <a:latin typeface="Comic Sans MS"/>
                <a:cs typeface="Comic Sans MS"/>
              </a:rPr>
              <a:t>um elevado percentual de </a:t>
            </a:r>
            <a:r>
              <a:rPr lang="pt-BR" sz="5400" b="1" dirty="0" smtClean="0">
                <a:solidFill>
                  <a:srgbClr val="FF0000"/>
                </a:solidFill>
                <a:latin typeface="Comic Sans MS" pitchFamily="66" charset="0"/>
                <a:cs typeface="Comic Sans MS Bold"/>
              </a:rPr>
              <a:t>ICSAA</a:t>
            </a:r>
            <a:r>
              <a:rPr lang="pt-BR" sz="4800" dirty="0" smtClean="0">
                <a:latin typeface="Comic Sans MS" pitchFamily="66" charset="0"/>
                <a:cs typeface="Comic Sans MS Bold"/>
              </a:rPr>
              <a:t> </a:t>
            </a:r>
            <a:r>
              <a:rPr lang="pt-BR" sz="2400" i="1" dirty="0" smtClean="0">
                <a:latin typeface="Comic Sans MS" pitchFamily="66" charset="0"/>
                <a:cs typeface="Comic Sans MS Bold"/>
              </a:rPr>
              <a:t>(Internação </a:t>
            </a:r>
            <a:r>
              <a:rPr lang="pt-BR" sz="2400" i="1" dirty="0">
                <a:latin typeface="Comic Sans MS" pitchFamily="66" charset="0"/>
                <a:cs typeface="Comic Sans MS Bold"/>
              </a:rPr>
              <a:t>de </a:t>
            </a:r>
            <a:r>
              <a:rPr lang="pt-BR" sz="2400" i="1" dirty="0" smtClean="0">
                <a:latin typeface="Comic Sans MS" pitchFamily="66" charset="0"/>
                <a:cs typeface="Comic Sans MS Bold"/>
              </a:rPr>
              <a:t>Condições Sensíveis a Atenção Ambulatorial) </a:t>
            </a:r>
          </a:p>
          <a:p>
            <a:pPr>
              <a:buClr>
                <a:srgbClr val="FF0000"/>
              </a:buClr>
            </a:pPr>
            <a:r>
              <a:rPr lang="pt-BR" sz="4400" b="1" dirty="0">
                <a:solidFill>
                  <a:schemeClr val="accent1"/>
                </a:solidFill>
                <a:latin typeface="Comic Sans MS"/>
                <a:cs typeface="Comic Sans MS"/>
              </a:rPr>
              <a:t>em TODOS  os hospitais.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3618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b="1" i="1" dirty="0" smtClean="0">
                <a:solidFill>
                  <a:srgbClr val="008000"/>
                </a:solidFill>
                <a:latin typeface="Comic Sans MS" pitchFamily="66" charset="0"/>
              </a:rPr>
              <a:t>Uma história real</a:t>
            </a:r>
            <a:endParaRPr lang="pt-BR" sz="6000" b="1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595021"/>
            <a:ext cx="7872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pt-BR" sz="4400" i="1" dirty="0" smtClean="0">
                <a:solidFill>
                  <a:schemeClr val="accent2"/>
                </a:solidFill>
                <a:latin typeface="Comic Sans MS" pitchFamily="66" charset="0"/>
                <a:cs typeface="Comic Sans MS Bold"/>
              </a:rPr>
              <a:t>Características do Sistema Municipal de Saúde:</a:t>
            </a: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mic Sans MS Bold"/>
              </a:rPr>
              <a:t>5 UBS, apenas uma delas com ESF.</a:t>
            </a: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mic Sans MS Bold"/>
              </a:rPr>
              <a:t> 4 delas estavam na área rural</a:t>
            </a:r>
            <a:endParaRPr lang="pt-BR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mic Sans MS Bold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8275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b="1" i="1" dirty="0" smtClean="0">
                <a:solidFill>
                  <a:srgbClr val="008000"/>
                </a:solidFill>
                <a:latin typeface="Comic Sans MS" pitchFamily="66" charset="0"/>
              </a:rPr>
              <a:t>Uma história real</a:t>
            </a:r>
            <a:endParaRPr lang="pt-BR" sz="6000" b="1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5800" y="2133600"/>
            <a:ext cx="79668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800" dirty="0" smtClean="0">
                <a:latin typeface="Comic Sans MS Bold"/>
                <a:cs typeface="Comic Sans MS Bold"/>
              </a:rPr>
              <a:t> </a:t>
            </a:r>
            <a:r>
              <a:rPr lang="pt-BR" sz="4800" b="1" dirty="0" smtClean="0">
                <a:solidFill>
                  <a:schemeClr val="accent2"/>
                </a:solidFill>
                <a:latin typeface="Comic Sans MS" pitchFamily="66" charset="0"/>
                <a:cs typeface="Comic Sans MS Bold"/>
              </a:rPr>
              <a:t>UBS da área rural contavam </a:t>
            </a:r>
            <a:r>
              <a:rPr lang="pt-BR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mic Sans MS Bold"/>
              </a:rPr>
              <a:t>eventualment</a:t>
            </a:r>
            <a:r>
              <a:rPr lang="pt-B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mic Sans MS Bold"/>
              </a:rPr>
              <a:t>e</a:t>
            </a:r>
            <a:r>
              <a:rPr lang="pt-BR" sz="4800" b="1" dirty="0" smtClean="0">
                <a:latin typeface="Comic Sans MS" pitchFamily="66" charset="0"/>
                <a:cs typeface="Comic Sans MS Bold"/>
              </a:rPr>
              <a:t> </a:t>
            </a:r>
            <a:r>
              <a:rPr lang="pt-BR" sz="4800" b="1" dirty="0" smtClean="0">
                <a:solidFill>
                  <a:schemeClr val="accent2"/>
                </a:solidFill>
                <a:latin typeface="Comic Sans MS" pitchFamily="66" charset="0"/>
                <a:cs typeface="Comic Sans MS Bold"/>
              </a:rPr>
              <a:t>com médico em alguns dias da semana</a:t>
            </a:r>
            <a:endParaRPr lang="pt-BR" sz="4800" b="1" dirty="0">
              <a:solidFill>
                <a:schemeClr val="accent2"/>
              </a:solidFill>
              <a:latin typeface="Comic Sans MS" pitchFamily="66" charset="0"/>
              <a:cs typeface="Comic Sans MS Bold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53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b="1" i="1" dirty="0" smtClean="0">
                <a:solidFill>
                  <a:srgbClr val="008000"/>
                </a:solidFill>
                <a:latin typeface="Comic Sans MS" pitchFamily="66" charset="0"/>
              </a:rPr>
              <a:t>Uma história real</a:t>
            </a:r>
            <a:endParaRPr lang="pt-BR" sz="6000" b="1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2000" y="1905000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800" b="1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 </a:t>
            </a:r>
            <a:r>
              <a:rPr lang="pt-BR" sz="4800" b="1" dirty="0" smtClean="0">
                <a:solidFill>
                  <a:schemeClr val="accent2"/>
                </a:solidFill>
                <a:latin typeface="Comic Sans MS" pitchFamily="66" charset="0"/>
                <a:cs typeface="Comic Sans MS Bold"/>
              </a:rPr>
              <a:t>A Unidade de Saúde urbana ficava em um imóvel alugado, situado no andar superior do prédio da Rodoviária</a:t>
            </a:r>
            <a:endParaRPr lang="pt-BR" sz="4800" b="1" dirty="0">
              <a:solidFill>
                <a:schemeClr val="accent2"/>
              </a:solidFill>
              <a:latin typeface="Comic Sans MS" pitchFamily="66" charset="0"/>
              <a:cs typeface="Comic Sans MS Bold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8823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EE1D2C-6679-4D19-8572-2F0643A0AB91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4" name="Picture 3" descr="Gastos com Saú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1" y="188640"/>
            <a:ext cx="8958058" cy="6408712"/>
          </a:xfrm>
          <a:prstGeom prst="rect">
            <a:avLst/>
          </a:prstGeom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pt-BR" sz="6000" b="1" i="1" dirty="0" smtClean="0">
                <a:solidFill>
                  <a:srgbClr val="008000"/>
                </a:solidFill>
                <a:latin typeface="Comic Sans MS" pitchFamily="66" charset="0"/>
              </a:rPr>
              <a:t>Uma história real</a:t>
            </a:r>
            <a:endParaRPr lang="pt-BR" sz="6000" b="1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7200" y="9906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Não havia atendimento por agenda</a:t>
            </a: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A possibilidade de referência a outros níveis de complexidade era praticamente nula</a:t>
            </a: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Não havia atendimento por programas e/ou grupos prioritários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4523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pt-BR" sz="6000" b="1" i="1" dirty="0" smtClean="0">
                <a:solidFill>
                  <a:srgbClr val="008000"/>
                </a:solidFill>
                <a:latin typeface="Comic Sans MS" pitchFamily="66" charset="0"/>
              </a:rPr>
              <a:t>Uma história real</a:t>
            </a:r>
            <a:endParaRPr lang="pt-BR" sz="6000" b="1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2000" y="1295400"/>
            <a:ext cx="8075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O Promotor, informado da situação, chamou o Gestor Local, aplicou-lhe um generoso banho de produto da filtração glomerular e definiu,  em conjunto com a auditoria, os termos de um 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TAC</a:t>
            </a:r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que foi imediatamente assinado.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4400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lobato</a:t>
            </a: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9B0-4F7F-4574-9A55-671166C164E2}" type="slidenum">
              <a:rPr lang="en-US"/>
              <a:pPr/>
              <a:t>42</a:t>
            </a:fld>
            <a:endParaRPr lang="en-US"/>
          </a:p>
        </p:txBody>
      </p:sp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611561" y="1556792"/>
            <a:ext cx="835104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66FF66"/>
              </a:buClr>
              <a:buSzPct val="120000"/>
              <a:buFont typeface="Wingdings" pitchFamily="2" charset="2"/>
              <a:buChar char="v"/>
            </a:pPr>
            <a:r>
              <a:rPr lang="pt-BR" sz="3600" b="1" dirty="0">
                <a:solidFill>
                  <a:srgbClr val="FFFF00"/>
                </a:solidFill>
              </a:rPr>
              <a:t> </a:t>
            </a:r>
            <a:r>
              <a:rPr lang="pt-BR" sz="3200" b="1" dirty="0">
                <a:solidFill>
                  <a:schemeClr val="tx2">
                    <a:lumMod val="10000"/>
                  </a:schemeClr>
                </a:solidFill>
              </a:rPr>
              <a:t>População ~</a:t>
            </a:r>
            <a:r>
              <a:rPr lang="pt-BR" sz="3600" b="1" dirty="0">
                <a:solidFill>
                  <a:srgbClr val="FFFF00"/>
                </a:solidFill>
              </a:rPr>
              <a:t> </a:t>
            </a:r>
            <a:r>
              <a:rPr lang="pt-BR" sz="3600" b="1" dirty="0">
                <a:solidFill>
                  <a:srgbClr val="FF0000"/>
                </a:solidFill>
              </a:rPr>
              <a:t>8 000 habitantes </a:t>
            </a:r>
            <a:r>
              <a:rPr lang="pt-BR" sz="3600" dirty="0">
                <a:solidFill>
                  <a:schemeClr val="accent2"/>
                </a:solidFill>
              </a:rPr>
              <a:t>(1999)</a:t>
            </a:r>
          </a:p>
          <a:p>
            <a:pPr>
              <a:spcBef>
                <a:spcPct val="50000"/>
              </a:spcBef>
              <a:buClr>
                <a:srgbClr val="66FF66"/>
              </a:buClr>
              <a:buSzPct val="120000"/>
              <a:buFont typeface="Wingdings" pitchFamily="2" charset="2"/>
              <a:buChar char="v"/>
            </a:pPr>
            <a:r>
              <a:rPr lang="pt-BR" sz="3600" b="1" dirty="0">
                <a:solidFill>
                  <a:srgbClr val="FFFF00"/>
                </a:solidFill>
              </a:rPr>
              <a:t> </a:t>
            </a:r>
            <a:r>
              <a:rPr lang="pt-BR" sz="3600" b="1" dirty="0">
                <a:solidFill>
                  <a:schemeClr val="accent2"/>
                </a:solidFill>
              </a:rPr>
              <a:t>Ano 2000, </a:t>
            </a:r>
            <a:r>
              <a:rPr lang="pt-BR" sz="4000" b="1" dirty="0">
                <a:solidFill>
                  <a:srgbClr val="FF0000"/>
                </a:solidFill>
              </a:rPr>
              <a:t>oposição vence eleição.</a:t>
            </a:r>
          </a:p>
          <a:p>
            <a:pPr>
              <a:spcBef>
                <a:spcPct val="50000"/>
              </a:spcBef>
              <a:buClr>
                <a:srgbClr val="66FF66"/>
              </a:buClr>
              <a:buSzPct val="120000"/>
              <a:buFont typeface="Wingdings" pitchFamily="2" charset="2"/>
              <a:buChar char="v"/>
            </a:pPr>
            <a:r>
              <a:rPr lang="pt-BR" sz="3600" b="1" dirty="0">
                <a:solidFill>
                  <a:srgbClr val="FFFF00"/>
                </a:solidFill>
              </a:rPr>
              <a:t> </a:t>
            </a:r>
            <a:r>
              <a:rPr lang="pt-BR" sz="3600" b="1" dirty="0">
                <a:solidFill>
                  <a:schemeClr val="accent2"/>
                </a:solidFill>
              </a:rPr>
              <a:t>O prefeito derrotado, antes de deixar o cargo,</a:t>
            </a:r>
            <a:r>
              <a:rPr lang="pt-BR" sz="3600" b="1" dirty="0">
                <a:solidFill>
                  <a:srgbClr val="FFFF00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fechou o único hospital da cidade</a:t>
            </a:r>
          </a:p>
        </p:txBody>
      </p:sp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708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caso Alto Piquiri </a:t>
            </a:r>
          </a:p>
        </p:txBody>
      </p:sp>
    </p:spTree>
    <p:extLst>
      <p:ext uri="{BB962C8B-B14F-4D97-AF65-F5344CB8AC3E}">
        <p14:creationId xmlns:p14="http://schemas.microsoft.com/office/powerpoint/2010/main" val="39091169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build="p" autoUpdateAnimBg="0" advAuto="0"/>
      <p:bldP spid="34713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lobato</a:t>
            </a: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1369-0919-481D-AF75-AA4F8A854BB3}" type="slidenum">
              <a:rPr lang="en-US"/>
              <a:pPr/>
              <a:t>43</a:t>
            </a:fld>
            <a:endParaRPr lang="en-US"/>
          </a:p>
        </p:txBody>
      </p:sp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609600" y="1905000"/>
            <a:ext cx="78486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buClr>
                <a:srgbClr val="66FF66"/>
              </a:buClr>
              <a:buSzPct val="120000"/>
              <a:buFont typeface="Wingdings" pitchFamily="2" charset="2"/>
              <a:buChar char="v"/>
            </a:pPr>
            <a:r>
              <a:rPr lang="pt-BR" sz="3600" b="1" dirty="0">
                <a:solidFill>
                  <a:srgbClr val="FFFF00"/>
                </a:solidFill>
              </a:rPr>
              <a:t> </a:t>
            </a:r>
            <a:r>
              <a:rPr lang="pt-BR" sz="4400" b="1" dirty="0">
                <a:solidFill>
                  <a:schemeClr val="accent2"/>
                </a:solidFill>
              </a:rPr>
              <a:t>A nova gestão, ao ter conhecimento dos </a:t>
            </a:r>
            <a:r>
              <a:rPr lang="pt-BR" sz="4400" b="1" dirty="0">
                <a:solidFill>
                  <a:srgbClr val="FF0000"/>
                </a:solidFill>
              </a:rPr>
              <a:t>custos elevados para a reabertura do hospital</a:t>
            </a:r>
            <a:r>
              <a:rPr lang="pt-BR" sz="4400" b="1" dirty="0">
                <a:solidFill>
                  <a:schemeClr val="accent2"/>
                </a:solidFill>
              </a:rPr>
              <a:t>, optou por uma estratégia diferente</a:t>
            </a:r>
          </a:p>
        </p:txBody>
      </p:sp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caso Alto Piquiri</a:t>
            </a:r>
          </a:p>
        </p:txBody>
      </p:sp>
    </p:spTree>
    <p:extLst>
      <p:ext uri="{BB962C8B-B14F-4D97-AF65-F5344CB8AC3E}">
        <p14:creationId xmlns:p14="http://schemas.microsoft.com/office/powerpoint/2010/main" val="33235618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2" grpId="0" autoUpdateAnimBg="0"/>
      <p:bldP spid="34816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lobato</a:t>
            </a: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2584-7252-4676-990E-436D846A5F3F}" type="slidenum">
              <a:rPr lang="en-US"/>
              <a:pPr/>
              <a:t>44</a:t>
            </a:fld>
            <a:endParaRPr lang="en-US"/>
          </a:p>
        </p:txBody>
      </p:sp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611560" y="1700808"/>
            <a:ext cx="8135937" cy="48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66FF66"/>
              </a:buClr>
              <a:buSzPct val="120000"/>
              <a:buFont typeface="Wingdings" pitchFamily="2" charset="2"/>
              <a:buChar char="v"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PSF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600" b="1" dirty="0">
                <a:solidFill>
                  <a:srgbClr val="C00000"/>
                </a:solidFill>
              </a:rPr>
              <a:t>com 100% de cobertura populacional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66FF66"/>
              </a:buClr>
              <a:buSzPct val="120000"/>
              <a:buFont typeface="Wingdings" pitchFamily="2" charset="2"/>
              <a:buChar char="v"/>
            </a:pPr>
            <a:r>
              <a:rPr lang="pt-BR" sz="3600" b="1" dirty="0">
                <a:solidFill>
                  <a:srgbClr val="C00000"/>
                </a:solidFill>
              </a:rPr>
              <a:t>Transformou o hospital em uma </a:t>
            </a:r>
            <a: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Unidade Mista de Saúde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66FF66"/>
              </a:buClr>
              <a:buSzPct val="120000"/>
              <a:buFont typeface="Wingdings" pitchFamily="2" charset="2"/>
              <a:buChar char="v"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Pactuou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600" b="1" dirty="0">
                <a:solidFill>
                  <a:srgbClr val="C00000"/>
                </a:solidFill>
              </a:rPr>
              <a:t>com municípios vizinhos a garantia de </a:t>
            </a:r>
            <a: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referência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600" b="1" dirty="0">
                <a:solidFill>
                  <a:srgbClr val="C00000"/>
                </a:solidFill>
              </a:rPr>
              <a:t>para pacientes que necessitassem internação</a:t>
            </a: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caso Alto Piquiri</a:t>
            </a:r>
          </a:p>
        </p:txBody>
      </p:sp>
    </p:spTree>
    <p:extLst>
      <p:ext uri="{BB962C8B-B14F-4D97-AF65-F5344CB8AC3E}">
        <p14:creationId xmlns:p14="http://schemas.microsoft.com/office/powerpoint/2010/main" val="29394317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6" grpId="0" build="p" autoUpdateAnimBg="0"/>
      <p:bldP spid="34918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lobato</a:t>
            </a:r>
          </a:p>
        </p:txBody>
      </p:sp>
      <p:sp>
        <p:nvSpPr>
          <p:cNvPr id="4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A6A1-3B1A-468D-AB9E-E0BA7DD14835}" type="slidenum">
              <a:rPr lang="en-US"/>
              <a:pPr/>
              <a:t>45</a:t>
            </a:fld>
            <a:endParaRPr lang="en-US"/>
          </a:p>
        </p:txBody>
      </p:sp>
      <p:grpSp>
        <p:nvGrpSpPr>
          <p:cNvPr id="350210" name="Group 2"/>
          <p:cNvGrpSpPr>
            <a:grpSpLocks/>
          </p:cNvGrpSpPr>
          <p:nvPr/>
        </p:nvGrpSpPr>
        <p:grpSpPr bwMode="auto">
          <a:xfrm>
            <a:off x="250825" y="260648"/>
            <a:ext cx="8664575" cy="5422900"/>
            <a:chOff x="-3" y="-3"/>
            <a:chExt cx="3972" cy="3368"/>
          </a:xfrm>
        </p:grpSpPr>
        <p:grpSp>
          <p:nvGrpSpPr>
            <p:cNvPr id="350211" name="Group 3"/>
            <p:cNvGrpSpPr>
              <a:grpSpLocks/>
            </p:cNvGrpSpPr>
            <p:nvPr/>
          </p:nvGrpSpPr>
          <p:grpSpPr bwMode="auto">
            <a:xfrm>
              <a:off x="0" y="0"/>
              <a:ext cx="3966" cy="3362"/>
              <a:chOff x="0" y="0"/>
              <a:chExt cx="3966" cy="3362"/>
            </a:xfrm>
          </p:grpSpPr>
          <p:grpSp>
            <p:nvGrpSpPr>
              <p:cNvPr id="35021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966" cy="596"/>
                <a:chOff x="0" y="0"/>
                <a:chExt cx="3966" cy="596"/>
              </a:xfrm>
            </p:grpSpPr>
            <p:sp>
              <p:nvSpPr>
                <p:cNvPr id="350213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910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pt-BR" sz="3600" b="1" dirty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pitchFamily="18" charset="0"/>
                    </a:rPr>
                    <a:t>Mortalidade Infantil, Alto Piquiri </a:t>
                  </a:r>
                  <a:r>
                    <a:rPr lang="pt-BR" sz="2800" dirty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pitchFamily="18" charset="0"/>
                    </a:rPr>
                    <a:t>1998 a 2002</a:t>
                  </a:r>
                </a:p>
                <a:p>
                  <a:pPr algn="ctr"/>
                  <a:endParaRPr lang="pt-BR" sz="3600" b="1" dirty="0">
                    <a:solidFill>
                      <a:srgbClr val="66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50214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6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215" name="Group 7"/>
              <p:cNvGrpSpPr>
                <a:grpSpLocks/>
              </p:cNvGrpSpPr>
              <p:nvPr/>
            </p:nvGrpSpPr>
            <p:grpSpPr bwMode="auto">
              <a:xfrm>
                <a:off x="0" y="596"/>
                <a:ext cx="524" cy="461"/>
                <a:chOff x="0" y="596"/>
                <a:chExt cx="524" cy="461"/>
              </a:xfrm>
            </p:grpSpPr>
            <p:sp>
              <p:nvSpPr>
                <p:cNvPr id="350216" name="Rectangle 8"/>
                <p:cNvSpPr>
                  <a:spLocks noChangeArrowheads="1"/>
                </p:cNvSpPr>
                <p:nvPr/>
              </p:nvSpPr>
              <p:spPr bwMode="auto">
                <a:xfrm>
                  <a:off x="28" y="596"/>
                  <a:ext cx="468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pt-BR" sz="4600" b="1">
                    <a:solidFill>
                      <a:schemeClr val="tx1"/>
                    </a:solidFill>
                  </a:endParaRPr>
                </a:p>
                <a:p>
                  <a:pPr algn="ctr"/>
                  <a:endParaRPr lang="pt-BR" sz="3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50217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596"/>
                  <a:ext cx="52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218" name="Group 10"/>
              <p:cNvGrpSpPr>
                <a:grpSpLocks/>
              </p:cNvGrpSpPr>
              <p:nvPr/>
            </p:nvGrpSpPr>
            <p:grpSpPr bwMode="auto">
              <a:xfrm>
                <a:off x="524" y="596"/>
                <a:ext cx="3442" cy="461"/>
                <a:chOff x="524" y="596"/>
                <a:chExt cx="3442" cy="461"/>
              </a:xfrm>
            </p:grpSpPr>
            <p:sp>
              <p:nvSpPr>
                <p:cNvPr id="350219" name="Rectangle 11"/>
                <p:cNvSpPr>
                  <a:spLocks noChangeArrowheads="1"/>
                </p:cNvSpPr>
                <p:nvPr/>
              </p:nvSpPr>
              <p:spPr bwMode="auto">
                <a:xfrm>
                  <a:off x="552" y="596"/>
                  <a:ext cx="3386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pt-BR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0220" name="Rectangle 12"/>
                <p:cNvSpPr>
                  <a:spLocks noChangeArrowheads="1"/>
                </p:cNvSpPr>
                <p:nvPr/>
              </p:nvSpPr>
              <p:spPr bwMode="auto">
                <a:xfrm>
                  <a:off x="524" y="596"/>
                  <a:ext cx="344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221" name="Group 13"/>
              <p:cNvGrpSpPr>
                <a:grpSpLocks/>
              </p:cNvGrpSpPr>
              <p:nvPr/>
            </p:nvGrpSpPr>
            <p:grpSpPr bwMode="auto">
              <a:xfrm>
                <a:off x="0" y="1057"/>
                <a:ext cx="524" cy="461"/>
                <a:chOff x="0" y="1057"/>
                <a:chExt cx="524" cy="461"/>
              </a:xfrm>
            </p:grpSpPr>
            <p:sp>
              <p:nvSpPr>
                <p:cNvPr id="350222" name="Rectangle 14"/>
                <p:cNvSpPr>
                  <a:spLocks noChangeArrowheads="1"/>
                </p:cNvSpPr>
                <p:nvPr/>
              </p:nvSpPr>
              <p:spPr bwMode="auto">
                <a:xfrm>
                  <a:off x="28" y="1057"/>
                  <a:ext cx="468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pt-BR" sz="2400" b="1" dirty="0">
                      <a:solidFill>
                        <a:schemeClr val="tx1"/>
                      </a:solidFill>
                      <a:cs typeface="Times New Roman" pitchFamily="18" charset="0"/>
                    </a:rPr>
                    <a:t>1998</a:t>
                  </a:r>
                  <a:endParaRPr lang="pt-BR" sz="2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50223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1057"/>
                  <a:ext cx="52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224" name="Group 16"/>
              <p:cNvGrpSpPr>
                <a:grpSpLocks/>
              </p:cNvGrpSpPr>
              <p:nvPr/>
            </p:nvGrpSpPr>
            <p:grpSpPr bwMode="auto">
              <a:xfrm>
                <a:off x="524" y="1057"/>
                <a:ext cx="3442" cy="461"/>
                <a:chOff x="524" y="1057"/>
                <a:chExt cx="3442" cy="461"/>
              </a:xfrm>
            </p:grpSpPr>
            <p:sp>
              <p:nvSpPr>
                <p:cNvPr id="3502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52" y="1057"/>
                  <a:ext cx="3386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pt-BR" sz="44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pitchFamily="18" charset="0"/>
                    </a:rPr>
                    <a:t>22,83</a:t>
                  </a:r>
                </a:p>
                <a:p>
                  <a:pPr algn="ctr"/>
                  <a:endParaRPr lang="pt-BR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3502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24" y="1057"/>
                  <a:ext cx="344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227" name="Group 19"/>
              <p:cNvGrpSpPr>
                <a:grpSpLocks/>
              </p:cNvGrpSpPr>
              <p:nvPr/>
            </p:nvGrpSpPr>
            <p:grpSpPr bwMode="auto">
              <a:xfrm>
                <a:off x="0" y="1518"/>
                <a:ext cx="524" cy="461"/>
                <a:chOff x="0" y="1518"/>
                <a:chExt cx="524" cy="461"/>
              </a:xfrm>
            </p:grpSpPr>
            <p:sp>
              <p:nvSpPr>
                <p:cNvPr id="350228" name="Rectangle 20"/>
                <p:cNvSpPr>
                  <a:spLocks noChangeArrowheads="1"/>
                </p:cNvSpPr>
                <p:nvPr/>
              </p:nvSpPr>
              <p:spPr bwMode="auto">
                <a:xfrm>
                  <a:off x="28" y="1518"/>
                  <a:ext cx="468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pt-BR" sz="2400" b="1" dirty="0">
                      <a:cs typeface="Times New Roman" pitchFamily="18" charset="0"/>
                    </a:rPr>
                    <a:t>1999</a:t>
                  </a:r>
                </a:p>
                <a:p>
                  <a:pPr algn="ctr"/>
                  <a:endParaRPr lang="pt-BR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50229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1518"/>
                  <a:ext cx="52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230" name="Group 22"/>
              <p:cNvGrpSpPr>
                <a:grpSpLocks/>
              </p:cNvGrpSpPr>
              <p:nvPr/>
            </p:nvGrpSpPr>
            <p:grpSpPr bwMode="auto">
              <a:xfrm>
                <a:off x="524" y="1518"/>
                <a:ext cx="3442" cy="461"/>
                <a:chOff x="524" y="1518"/>
                <a:chExt cx="3442" cy="461"/>
              </a:xfrm>
            </p:grpSpPr>
            <p:sp>
              <p:nvSpPr>
                <p:cNvPr id="350231" name="Rectangle 23"/>
                <p:cNvSpPr>
                  <a:spLocks noChangeArrowheads="1"/>
                </p:cNvSpPr>
                <p:nvPr/>
              </p:nvSpPr>
              <p:spPr bwMode="auto">
                <a:xfrm>
                  <a:off x="552" y="1518"/>
                  <a:ext cx="3386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pt-BR" sz="44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pitchFamily="18" charset="0"/>
                    </a:rPr>
                    <a:t>14,78</a:t>
                  </a:r>
                </a:p>
                <a:p>
                  <a:pPr algn="ctr"/>
                  <a:endParaRPr lang="pt-BR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50232" name="Rectangle 24"/>
                <p:cNvSpPr>
                  <a:spLocks noChangeArrowheads="1"/>
                </p:cNvSpPr>
                <p:nvPr/>
              </p:nvSpPr>
              <p:spPr bwMode="auto">
                <a:xfrm>
                  <a:off x="524" y="1518"/>
                  <a:ext cx="344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233" name="Group 25"/>
              <p:cNvGrpSpPr>
                <a:grpSpLocks/>
              </p:cNvGrpSpPr>
              <p:nvPr/>
            </p:nvGrpSpPr>
            <p:grpSpPr bwMode="auto">
              <a:xfrm>
                <a:off x="0" y="1979"/>
                <a:ext cx="524" cy="461"/>
                <a:chOff x="0" y="1979"/>
                <a:chExt cx="524" cy="461"/>
              </a:xfrm>
            </p:grpSpPr>
            <p:sp>
              <p:nvSpPr>
                <p:cNvPr id="350234" name="Rectangle 26"/>
                <p:cNvSpPr>
                  <a:spLocks noChangeArrowheads="1"/>
                </p:cNvSpPr>
                <p:nvPr/>
              </p:nvSpPr>
              <p:spPr bwMode="auto">
                <a:xfrm>
                  <a:off x="28" y="1979"/>
                  <a:ext cx="468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pt-BR" sz="2400" b="1" dirty="0">
                      <a:cs typeface="Times New Roman" pitchFamily="18" charset="0"/>
                    </a:rPr>
                    <a:t>2000</a:t>
                  </a:r>
                </a:p>
                <a:p>
                  <a:pPr algn="ctr"/>
                  <a:endParaRPr lang="pt-BR" sz="20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50235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1979"/>
                  <a:ext cx="52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236" name="Group 28"/>
              <p:cNvGrpSpPr>
                <a:grpSpLocks/>
              </p:cNvGrpSpPr>
              <p:nvPr/>
            </p:nvGrpSpPr>
            <p:grpSpPr bwMode="auto">
              <a:xfrm>
                <a:off x="552" y="1979"/>
                <a:ext cx="3414" cy="461"/>
                <a:chOff x="552" y="1979"/>
                <a:chExt cx="3414" cy="461"/>
              </a:xfrm>
            </p:grpSpPr>
            <p:sp>
              <p:nvSpPr>
                <p:cNvPr id="350237" name="Rectangle 29"/>
                <p:cNvSpPr>
                  <a:spLocks noChangeArrowheads="1"/>
                </p:cNvSpPr>
                <p:nvPr/>
              </p:nvSpPr>
              <p:spPr bwMode="auto">
                <a:xfrm>
                  <a:off x="552" y="1979"/>
                  <a:ext cx="3386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pt-BR" sz="44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pitchFamily="18" charset="0"/>
                    </a:rPr>
                    <a:t>23,15</a:t>
                  </a:r>
                </a:p>
                <a:p>
                  <a:pPr algn="ctr"/>
                  <a:endParaRPr lang="pt-BR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50238" name="Rectangle 30"/>
                <p:cNvSpPr>
                  <a:spLocks noChangeArrowheads="1"/>
                </p:cNvSpPr>
                <p:nvPr/>
              </p:nvSpPr>
              <p:spPr bwMode="auto">
                <a:xfrm>
                  <a:off x="625" y="1979"/>
                  <a:ext cx="334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239" name="Group 31"/>
              <p:cNvGrpSpPr>
                <a:grpSpLocks/>
              </p:cNvGrpSpPr>
              <p:nvPr/>
            </p:nvGrpSpPr>
            <p:grpSpPr bwMode="auto">
              <a:xfrm>
                <a:off x="0" y="2440"/>
                <a:ext cx="524" cy="461"/>
                <a:chOff x="0" y="2440"/>
                <a:chExt cx="524" cy="461"/>
              </a:xfrm>
            </p:grpSpPr>
            <p:sp>
              <p:nvSpPr>
                <p:cNvPr id="350240" name="Rectangle 32"/>
                <p:cNvSpPr>
                  <a:spLocks noChangeArrowheads="1"/>
                </p:cNvSpPr>
                <p:nvPr/>
              </p:nvSpPr>
              <p:spPr bwMode="auto">
                <a:xfrm>
                  <a:off x="28" y="2440"/>
                  <a:ext cx="468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pt-BR" sz="2400" b="1" dirty="0">
                      <a:cs typeface="Times New Roman" pitchFamily="18" charset="0"/>
                    </a:rPr>
                    <a:t>2001</a:t>
                  </a:r>
                </a:p>
                <a:p>
                  <a:pPr algn="ctr"/>
                  <a:endParaRPr lang="pt-BR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50241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2440"/>
                  <a:ext cx="52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242" name="Group 34"/>
              <p:cNvGrpSpPr>
                <a:grpSpLocks/>
              </p:cNvGrpSpPr>
              <p:nvPr/>
            </p:nvGrpSpPr>
            <p:grpSpPr bwMode="auto">
              <a:xfrm>
                <a:off x="524" y="2440"/>
                <a:ext cx="3442" cy="461"/>
                <a:chOff x="524" y="2440"/>
                <a:chExt cx="3442" cy="461"/>
              </a:xfrm>
            </p:grpSpPr>
            <p:sp>
              <p:nvSpPr>
                <p:cNvPr id="350243" name="Rectangle 35"/>
                <p:cNvSpPr>
                  <a:spLocks noChangeArrowheads="1"/>
                </p:cNvSpPr>
                <p:nvPr/>
              </p:nvSpPr>
              <p:spPr bwMode="auto">
                <a:xfrm>
                  <a:off x="552" y="2440"/>
                  <a:ext cx="3386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pt-BR" sz="44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pitchFamily="18" charset="0"/>
                    </a:rPr>
                    <a:t>7,58</a:t>
                  </a:r>
                </a:p>
                <a:p>
                  <a:pPr algn="ctr"/>
                  <a:endParaRPr lang="pt-BR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50244" name="Rectangle 36"/>
                <p:cNvSpPr>
                  <a:spLocks noChangeArrowheads="1"/>
                </p:cNvSpPr>
                <p:nvPr/>
              </p:nvSpPr>
              <p:spPr bwMode="auto">
                <a:xfrm>
                  <a:off x="524" y="2440"/>
                  <a:ext cx="344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245" name="Group 37"/>
              <p:cNvGrpSpPr>
                <a:grpSpLocks/>
              </p:cNvGrpSpPr>
              <p:nvPr/>
            </p:nvGrpSpPr>
            <p:grpSpPr bwMode="auto">
              <a:xfrm>
                <a:off x="0" y="2901"/>
                <a:ext cx="524" cy="461"/>
                <a:chOff x="0" y="2901"/>
                <a:chExt cx="524" cy="461"/>
              </a:xfrm>
            </p:grpSpPr>
            <p:sp>
              <p:nvSpPr>
                <p:cNvPr id="350246" name="Rectangle 38"/>
                <p:cNvSpPr>
                  <a:spLocks noChangeArrowheads="1"/>
                </p:cNvSpPr>
                <p:nvPr/>
              </p:nvSpPr>
              <p:spPr bwMode="auto">
                <a:xfrm>
                  <a:off x="28" y="2901"/>
                  <a:ext cx="468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pt-BR" sz="2400" b="1" dirty="0">
                      <a:cs typeface="Times New Roman" pitchFamily="18" charset="0"/>
                    </a:rPr>
                    <a:t>2002</a:t>
                  </a:r>
                </a:p>
                <a:p>
                  <a:pPr algn="ctr"/>
                  <a:endParaRPr lang="pt-BR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50247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2901"/>
                  <a:ext cx="52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248" name="Group 40"/>
              <p:cNvGrpSpPr>
                <a:grpSpLocks/>
              </p:cNvGrpSpPr>
              <p:nvPr/>
            </p:nvGrpSpPr>
            <p:grpSpPr bwMode="auto">
              <a:xfrm>
                <a:off x="524" y="2814"/>
                <a:ext cx="3442" cy="548"/>
                <a:chOff x="524" y="2814"/>
                <a:chExt cx="3442" cy="548"/>
              </a:xfrm>
            </p:grpSpPr>
            <p:sp>
              <p:nvSpPr>
                <p:cNvPr id="350249" name="Rectangle 41"/>
                <p:cNvSpPr>
                  <a:spLocks noChangeArrowheads="1"/>
                </p:cNvSpPr>
                <p:nvPr/>
              </p:nvSpPr>
              <p:spPr bwMode="auto">
                <a:xfrm>
                  <a:off x="552" y="2814"/>
                  <a:ext cx="3386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pt-BR" sz="6000" b="1" dirty="0" smtClean="0">
                      <a:solidFill>
                        <a:schemeClr val="accent5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pitchFamily="18" charset="0"/>
                    </a:rPr>
                    <a:t> 0,00 </a:t>
                  </a:r>
                  <a:r>
                    <a:rPr lang="pt-BR" sz="6000" b="1" dirty="0">
                      <a:solidFill>
                        <a:schemeClr val="accent5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pitchFamily="18" charset="0"/>
                    </a:rPr>
                    <a:t>(!!!)</a:t>
                  </a:r>
                </a:p>
                <a:p>
                  <a:pPr algn="ctr"/>
                  <a:endParaRPr lang="pt-BR" sz="4000" dirty="0">
                    <a:solidFill>
                      <a:schemeClr val="hlin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50250" name="Rectangle 42"/>
                <p:cNvSpPr>
                  <a:spLocks noChangeArrowheads="1"/>
                </p:cNvSpPr>
                <p:nvPr/>
              </p:nvSpPr>
              <p:spPr bwMode="auto">
                <a:xfrm>
                  <a:off x="524" y="2901"/>
                  <a:ext cx="344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350251" name="Rectangle 43"/>
            <p:cNvSpPr>
              <a:spLocks noChangeArrowheads="1"/>
            </p:cNvSpPr>
            <p:nvPr/>
          </p:nvSpPr>
          <p:spPr bwMode="auto">
            <a:xfrm>
              <a:off x="-3" y="-3"/>
              <a:ext cx="3972" cy="3368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481368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1C6E-3997-47BC-A269-7DBD1108D814}" type="slidenum">
              <a:rPr lang="pt-BR"/>
              <a:pPr/>
              <a:t>46</a:t>
            </a:fld>
            <a:endParaRPr lang="pt-BR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990600" y="1066800"/>
            <a:ext cx="775811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8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Todas  as </a:t>
            </a:r>
            <a:r>
              <a:rPr lang="pt-BR" sz="80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AIH’s</a:t>
            </a:r>
            <a:r>
              <a:rPr lang="pt-BR" sz="8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estavam dentro das normas...</a:t>
            </a:r>
            <a:r>
              <a:rPr lang="pt-BR" sz="80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5959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901C-8CC9-4682-93E1-183A30E09658}" type="slidenum">
              <a:rPr lang="pt-BR" smtClean="0"/>
              <a:pPr/>
              <a:t>47</a:t>
            </a:fld>
            <a:endParaRPr lang="pt-B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37" y="285728"/>
            <a:ext cx="85805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43800" cy="60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2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 controle, a avaliação e a auditoria dos recursos destinados à saúde não podem ser limitados apenas a uma questão meramente quantitativa, mas, trata-se fundamentalmente de uma questão qualitativa. Transcende a prestação de contas, o fluxo de caixa, o balancete do fundo de saúde. Requer uma análise do </a:t>
            </a:r>
            <a:r>
              <a:rPr lang="pt-BR" sz="3200" b="1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impacto</a:t>
            </a:r>
            <a:r>
              <a:rPr lang="pt-BR" sz="3200" b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do </a:t>
            </a:r>
            <a:r>
              <a:rPr lang="pt-BR" sz="3200" b="1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resultado</a:t>
            </a:r>
            <a:r>
              <a:rPr lang="pt-BR" sz="32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da </a:t>
            </a:r>
            <a:r>
              <a:rPr lang="pt-BR" sz="3200" b="1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modificação dos indicadores</a:t>
            </a:r>
            <a:r>
              <a:rPr lang="pt-BR" sz="3200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2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 da </a:t>
            </a:r>
            <a:r>
              <a:rPr lang="pt-BR" sz="3200" b="1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qualidade de vida</a:t>
            </a:r>
            <a:r>
              <a:rPr lang="pt-BR" sz="3200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2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da população que recebeu o investimento. </a:t>
            </a:r>
            <a:endParaRPr lang="pt-BR" sz="32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48</a:t>
            </a:fld>
            <a:endParaRPr lang="pt-BR" smtClean="0"/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964612" cy="1106488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</a:rPr>
              <a:t>‘Interessados’ nos recursos </a:t>
            </a:r>
            <a:r>
              <a:rPr lang="pt-BR" sz="36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</a:rPr>
              <a:t>da Saúde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8775" y="990600"/>
            <a:ext cx="8785225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TCU /TCE/TCM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SNA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CGU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CIT/CIB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Conselhos de Saúde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Auditoria Interna estados e municípios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Legislativo</a:t>
            </a:r>
          </a:p>
          <a:p>
            <a:pPr>
              <a:lnSpc>
                <a:spcPct val="90000"/>
              </a:lnSpc>
              <a:buClr>
                <a:srgbClr val="FF6600"/>
              </a:buClr>
              <a:buSzPct val="130000"/>
              <a:buFont typeface="Wingdings" pitchFamily="-1" charset="2"/>
              <a:buChar char="ü"/>
            </a:pPr>
            <a:r>
              <a:rPr lang="pt-BR" sz="3200" b="1" dirty="0">
                <a:solidFill>
                  <a:schemeClr val="accent2"/>
                </a:solidFill>
                <a:latin typeface="Comic Sans MS"/>
                <a:cs typeface="Comic Sans MS"/>
              </a:rPr>
              <a:t>Ministério Público</a:t>
            </a:r>
            <a:endParaRPr lang="pt-BR" sz="3600" b="1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49</a:t>
            </a:fld>
            <a:endParaRPr lang="pt-BR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767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28600" y="1828800"/>
          <a:ext cx="8763000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Gráfico" r:id="rId4" imgW="10236200" imgH="4813300" progId="Excel.Sheet.8">
                  <p:embed/>
                </p:oleObj>
              </mc:Choice>
              <mc:Fallback>
                <p:oleObj name="Gráfico" r:id="rId4" imgW="10236200" imgH="4813300" progId="Excel.Shee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8763000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83073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hlink"/>
                </a:solidFill>
                <a:latin typeface="Comic Sans MS" pitchFamily="-1" charset="0"/>
              </a:rPr>
              <a:t>Perfil do Financiamento do SUS – Evolução</a:t>
            </a:r>
            <a:r>
              <a:rPr lang="en-US" sz="3600" b="1" dirty="0">
                <a:solidFill>
                  <a:schemeClr val="hlink"/>
                </a:solidFill>
                <a:latin typeface="Comic Sans MS" pitchFamily="-1" charset="0"/>
              </a:rPr>
              <a:t> 1999 - 2003</a:t>
            </a:r>
            <a:endParaRPr lang="pt-BR" sz="2800" b="1" dirty="0">
              <a:solidFill>
                <a:schemeClr val="hlink"/>
              </a:solidFill>
              <a:latin typeface="Comic Sans MS" pitchFamily="-1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076825" y="1916113"/>
            <a:ext cx="2528888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  <a:latin typeface="Comic Sans MS" pitchFamily="-1" charset="0"/>
              </a:rPr>
              <a:t>Tr. </a:t>
            </a:r>
            <a:r>
              <a:rPr lang="en-US" sz="2000" b="1" dirty="0" err="1">
                <a:solidFill>
                  <a:schemeClr val="hlink"/>
                </a:solidFill>
                <a:latin typeface="Comic Sans MS" pitchFamily="-1" charset="0"/>
              </a:rPr>
              <a:t>Reg</a:t>
            </a:r>
            <a:r>
              <a:rPr lang="en-US" sz="2000" b="1" dirty="0">
                <a:solidFill>
                  <a:schemeClr val="hlink"/>
                </a:solidFill>
                <a:latin typeface="Comic Sans MS" pitchFamily="-1" charset="0"/>
              </a:rPr>
              <a:t> e </a:t>
            </a:r>
            <a:r>
              <a:rPr lang="en-US" sz="2000" b="1" dirty="0" err="1">
                <a:solidFill>
                  <a:schemeClr val="hlink"/>
                </a:solidFill>
                <a:latin typeface="Comic Sans MS" pitchFamily="-1" charset="0"/>
              </a:rPr>
              <a:t>Autom</a:t>
            </a:r>
            <a:r>
              <a:rPr lang="en-US" sz="2000" b="1" dirty="0">
                <a:solidFill>
                  <a:schemeClr val="hlink"/>
                </a:solidFill>
                <a:latin typeface="Comic Sans MS" pitchFamily="-1" charset="0"/>
              </a:rPr>
              <a:t>.</a:t>
            </a:r>
            <a:endParaRPr lang="pt-BR" sz="2000" b="1" dirty="0">
              <a:solidFill>
                <a:schemeClr val="hlink"/>
              </a:solidFill>
              <a:latin typeface="Comic Sans MS" pitchFamily="-1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651500" y="3429000"/>
            <a:ext cx="2257425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chemeClr val="hlink"/>
                </a:solidFill>
                <a:latin typeface="Comic Sans MS" pitchFamily="-1" charset="0"/>
              </a:rPr>
              <a:t>Pgto</a:t>
            </a:r>
            <a:r>
              <a:rPr lang="en-US" sz="2000" b="1" dirty="0">
                <a:solidFill>
                  <a:schemeClr val="hlink"/>
                </a:solidFill>
                <a:latin typeface="Comic Sans MS" pitchFamily="-1" charset="0"/>
              </a:rPr>
              <a:t> Serv. Prod.</a:t>
            </a:r>
            <a:endParaRPr lang="pt-BR" sz="2000" b="1" dirty="0">
              <a:solidFill>
                <a:schemeClr val="hlink"/>
              </a:solidFill>
              <a:latin typeface="Comic Sans MS" pitchFamily="-1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724525" y="4797425"/>
            <a:ext cx="1547813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r>
              <a:rPr lang="pt-BR" b="1" dirty="0">
                <a:solidFill>
                  <a:schemeClr val="hlink"/>
                </a:solidFill>
                <a:latin typeface="Comic Sans MS" pitchFamily="-1" charset="0"/>
              </a:rPr>
              <a:t>Convênios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5</a:t>
            </a:fld>
            <a:endParaRPr lang="pt-BR" smtClean="0"/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338" grpId="0"/>
      <p:bldP spid="14339" grpId="0"/>
      <p:bldP spid="14340" grpId="0" animBg="1"/>
      <p:bldP spid="14341" grpId="0" animBg="1"/>
      <p:bldP spid="1434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50</a:t>
            </a:fld>
            <a:endParaRPr lang="pt-BR"/>
          </a:p>
        </p:txBody>
      </p:sp>
      <p:pic>
        <p:nvPicPr>
          <p:cNvPr id="6" name="Picture 5" descr="Estrada de fer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308100"/>
            <a:ext cx="6350000" cy="42418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1000"/>
            <a:ext cx="7924800" cy="4679950"/>
          </a:xfrm>
          <a:noFill/>
        </p:spPr>
        <p:txBody>
          <a:bodyPr>
            <a:noAutofit/>
          </a:bodyPr>
          <a:lstStyle/>
          <a:p>
            <a:pPr marL="0" indent="0" algn="just" eaLnBrk="1" hangingPunct="1">
              <a:spcBef>
                <a:spcPct val="55000"/>
              </a:spcBef>
              <a:spcAft>
                <a:spcPct val="20000"/>
              </a:spcAft>
              <a:buClr>
                <a:srgbClr val="4D4948"/>
              </a:buClr>
              <a:buSzPct val="85000"/>
              <a:buFont typeface="Wingdings" charset="2"/>
              <a:buNone/>
            </a:pPr>
            <a:r>
              <a:rPr lang="pt-BR" sz="3200" b="1" dirty="0">
                <a:solidFill>
                  <a:schemeClr val="accent2"/>
                </a:solidFill>
              </a:rPr>
              <a:t>A sociedade percebe a necessidade de tornar mais eficazes os sistemas de controle estatais.</a:t>
            </a:r>
          </a:p>
          <a:p>
            <a:pPr marL="0" indent="0" algn="just" eaLnBrk="1" hangingPunct="1">
              <a:spcBef>
                <a:spcPct val="55000"/>
              </a:spcBef>
              <a:spcAft>
                <a:spcPct val="20000"/>
              </a:spcAft>
              <a:buClr>
                <a:srgbClr val="4D4948"/>
              </a:buClr>
              <a:buSzPct val="85000"/>
              <a:buFont typeface="Wingdings" charset="2"/>
              <a:buNone/>
            </a:pPr>
            <a:r>
              <a:rPr lang="pt-BR" sz="3200" b="1" dirty="0">
                <a:solidFill>
                  <a:schemeClr val="accent2"/>
                </a:solidFill>
              </a:rPr>
              <a:t>Surgem propostas de edição de </a:t>
            </a:r>
            <a:r>
              <a:rPr lang="pt-BR" sz="3200" b="1" u="sng" dirty="0">
                <a:solidFill>
                  <a:schemeClr val="accent2"/>
                </a:solidFill>
              </a:rPr>
              <a:t>leis mais rígidas</a:t>
            </a:r>
            <a:r>
              <a:rPr lang="pt-BR" sz="3200" b="1" dirty="0">
                <a:solidFill>
                  <a:schemeClr val="accent2"/>
                </a:solidFill>
              </a:rPr>
              <a:t> ou de criação normativa de </a:t>
            </a:r>
            <a:r>
              <a:rPr lang="pt-BR" sz="3200" b="1" u="sng" dirty="0">
                <a:solidFill>
                  <a:schemeClr val="accent2"/>
                </a:solidFill>
              </a:rPr>
              <a:t>novos sistemas de controle</a:t>
            </a:r>
            <a:r>
              <a:rPr lang="pt-BR" sz="3200" b="1" dirty="0">
                <a:solidFill>
                  <a:schemeClr val="accent2"/>
                </a:solidFill>
              </a:rPr>
              <a:t>. </a:t>
            </a:r>
          </a:p>
          <a:p>
            <a:pPr marL="0" indent="0" algn="just" eaLnBrk="1" hangingPunct="1">
              <a:spcBef>
                <a:spcPct val="55000"/>
              </a:spcBef>
              <a:spcAft>
                <a:spcPct val="20000"/>
              </a:spcAft>
              <a:buClr>
                <a:srgbClr val="4D4948"/>
              </a:buClr>
              <a:buSzPct val="85000"/>
              <a:buFont typeface="Wingdings" charset="2"/>
              <a:buNone/>
            </a:pPr>
            <a:r>
              <a:rPr lang="pt-BR" sz="3200" b="1" dirty="0">
                <a:solidFill>
                  <a:schemeClr val="accent2"/>
                </a:solidFill>
              </a:rPr>
              <a:t>Não há provas de que o endurecimento da legislação, ou a proliferação dos sistemas de controle, corresponda a uma diminuição dos comportamentos ilegais e ineficientes.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621166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b="1" dirty="0" smtClean="0">
                <a:solidFill>
                  <a:schemeClr val="accent6"/>
                </a:solidFill>
              </a:rPr>
              <a:t>Ministro Benjamin </a:t>
            </a:r>
            <a:r>
              <a:rPr lang="pt-BR" b="1" dirty="0" err="1" smtClean="0">
                <a:solidFill>
                  <a:schemeClr val="accent6"/>
                </a:solidFill>
              </a:rPr>
              <a:t>Zymler</a:t>
            </a:r>
            <a:r>
              <a:rPr lang="pt-BR" b="1" dirty="0" smtClean="0">
                <a:solidFill>
                  <a:schemeClr val="accent6"/>
                </a:solidFill>
              </a:rPr>
              <a:t> TCU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381000"/>
            <a:ext cx="7848600" cy="4876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ct val="30000"/>
              </a:spcBef>
              <a:spcAft>
                <a:spcPct val="20000"/>
              </a:spcAft>
              <a:buClr>
                <a:srgbClr val="4D4948"/>
              </a:buClr>
              <a:buSzPct val="85000"/>
              <a:buNone/>
            </a:pPr>
            <a:r>
              <a:rPr lang="pt-BR" sz="3200" b="1" dirty="0" smtClean="0">
                <a:solidFill>
                  <a:schemeClr val="accent6"/>
                </a:solidFill>
              </a:rPr>
              <a:t>A edição acelerada de normas causa a ineficácia do sistema jurídico, caracterizada pela perda de normatividade do Direito.</a:t>
            </a:r>
          </a:p>
          <a:p>
            <a:pPr marL="0" indent="0" algn="just">
              <a:lnSpc>
                <a:spcPct val="170000"/>
              </a:lnSpc>
              <a:spcBef>
                <a:spcPct val="60000"/>
              </a:spcBef>
              <a:spcAft>
                <a:spcPct val="20000"/>
              </a:spcAft>
              <a:buClr>
                <a:srgbClr val="4D4948"/>
              </a:buClr>
              <a:buSzPct val="85000"/>
              <a:buNone/>
            </a:pPr>
            <a:r>
              <a:rPr lang="pt-BR" sz="3200" b="1" dirty="0" smtClean="0">
                <a:solidFill>
                  <a:schemeClr val="accent5"/>
                </a:solidFill>
              </a:rPr>
              <a:t>Mais eficaz do que criar novos entes e sistemas de controle é aperfeiçoar a forma de atuação dos entes já existentes.</a:t>
            </a:r>
          </a:p>
          <a:p>
            <a:endParaRPr lang="pt-BR" sz="28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6019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b="1" dirty="0" smtClean="0">
                <a:solidFill>
                  <a:schemeClr val="accent6"/>
                </a:solidFill>
              </a:rPr>
              <a:t>Ministro Benjamin </a:t>
            </a:r>
            <a:r>
              <a:rPr lang="pt-BR" b="1" dirty="0" err="1" smtClean="0">
                <a:solidFill>
                  <a:schemeClr val="accent6"/>
                </a:solidFill>
              </a:rPr>
              <a:t>Zymler</a:t>
            </a:r>
            <a:r>
              <a:rPr lang="pt-BR" b="1" dirty="0" smtClean="0">
                <a:solidFill>
                  <a:schemeClr val="accent6"/>
                </a:solidFill>
              </a:rPr>
              <a:t> TCU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6" name="TextBox 5"/>
          <p:cNvSpPr txBox="1"/>
          <p:nvPr/>
        </p:nvSpPr>
        <p:spPr>
          <a:xfrm rot="207780">
            <a:off x="1477279" y="2995697"/>
            <a:ext cx="334682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omic Sans MS"/>
                <a:cs typeface="Comic Sans MS"/>
              </a:rPr>
              <a:t>Financiamento – EC 29</a:t>
            </a:r>
          </a:p>
        </p:txBody>
      </p:sp>
      <p:sp>
        <p:nvSpPr>
          <p:cNvPr id="7" name="TextBox 6"/>
          <p:cNvSpPr txBox="1"/>
          <p:nvPr/>
        </p:nvSpPr>
        <p:spPr>
          <a:xfrm rot="1228644">
            <a:off x="2542775" y="4659042"/>
            <a:ext cx="2345765" cy="584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omic Sans MS"/>
                <a:cs typeface="Comic Sans MS"/>
              </a:rPr>
              <a:t>Acesso</a:t>
            </a:r>
          </a:p>
        </p:txBody>
      </p:sp>
      <p:sp>
        <p:nvSpPr>
          <p:cNvPr id="8" name="TextBox 7"/>
          <p:cNvSpPr txBox="1"/>
          <p:nvPr/>
        </p:nvSpPr>
        <p:spPr>
          <a:xfrm rot="20899357">
            <a:off x="5308297" y="3873075"/>
            <a:ext cx="348129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omic Sans MS"/>
                <a:cs typeface="Comic Sans MS"/>
              </a:rPr>
              <a:t>Terceirizações/</a:t>
            </a:r>
            <a:r>
              <a:rPr lang="pt-BR" sz="32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OSS</a:t>
            </a:r>
            <a:endParaRPr lang="pt-BR" sz="3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 rot="21223347">
            <a:off x="274529" y="1604817"/>
            <a:ext cx="432480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omic Sans MS"/>
                <a:cs typeface="Comic Sans MS"/>
              </a:rPr>
              <a:t>Impacto/Resultados/Indicadores</a:t>
            </a:r>
          </a:p>
        </p:txBody>
      </p:sp>
      <p:sp>
        <p:nvSpPr>
          <p:cNvPr id="10" name="TextBox 9"/>
          <p:cNvSpPr txBox="1"/>
          <p:nvPr/>
        </p:nvSpPr>
        <p:spPr>
          <a:xfrm rot="1730458">
            <a:off x="712867" y="4913031"/>
            <a:ext cx="2756647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Precarização</a:t>
            </a:r>
            <a:r>
              <a:rPr lang="pt-BR" sz="32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Trabalho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5791200"/>
            <a:ext cx="3914588" cy="584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latin typeface="Comic Sans MS"/>
                <a:cs typeface="Comic Sans MS"/>
              </a:rPr>
              <a:t>Contratualização</a:t>
            </a:r>
            <a:endParaRPr lang="pt-BR" sz="3200" b="1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 rot="1052772">
            <a:off x="4717637" y="1796374"/>
            <a:ext cx="3995245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omic Sans MS"/>
                <a:cs typeface="Comic Sans MS"/>
              </a:rPr>
              <a:t>Incorporação Tecnológica/Custos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/>
                </a:solidFill>
                <a:latin typeface="Comic Sans MS"/>
                <a:cs typeface="Comic Sans MS"/>
              </a:rPr>
              <a:t>Algumas sugestões de ação conjunta</a:t>
            </a:r>
            <a:endParaRPr lang="pt-BR" sz="3600" b="1" dirty="0">
              <a:solidFill>
                <a:schemeClr val="accent5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54</a:t>
            </a:fld>
            <a:endParaRPr lang="pt-BR" smtClean="0"/>
          </a:p>
          <a:p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09600"/>
            <a:ext cx="6781800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7200" dirty="0" smtClean="0"/>
              <a:t>O que sobra para o auditor municipal (que abandona o carimbo) fazer?</a:t>
            </a:r>
            <a:endParaRPr lang="pt-BR" sz="7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55</a:t>
            </a:fld>
            <a:endParaRPr lang="pt-BR" smtClean="0"/>
          </a:p>
          <a:p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 rot="19353282">
            <a:off x="838308" y="2076411"/>
            <a:ext cx="45010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Black"/>
                <a:cs typeface="Arial Black"/>
              </a:rPr>
              <a:t>Verbas de Subvenção</a:t>
            </a:r>
          </a:p>
        </p:txBody>
      </p:sp>
      <p:sp>
        <p:nvSpPr>
          <p:cNvPr id="5" name="TextBox 4"/>
          <p:cNvSpPr txBox="1"/>
          <p:nvPr/>
        </p:nvSpPr>
        <p:spPr>
          <a:xfrm rot="19023896">
            <a:off x="332784" y="2898138"/>
            <a:ext cx="619971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Black"/>
                <a:cs typeface="Arial Black"/>
              </a:rPr>
              <a:t>Compras/Licitações/Consumo/Estoques</a:t>
            </a:r>
          </a:p>
        </p:txBody>
      </p:sp>
      <p:sp>
        <p:nvSpPr>
          <p:cNvPr id="6" name="TextBox 5"/>
          <p:cNvSpPr txBox="1"/>
          <p:nvPr/>
        </p:nvSpPr>
        <p:spPr>
          <a:xfrm rot="19484072">
            <a:off x="3331916" y="3348663"/>
            <a:ext cx="6096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Black"/>
                <a:cs typeface="Arial Black"/>
              </a:rPr>
              <a:t>Linhas de Cuidado/Pontos de Estrangulamento</a:t>
            </a:r>
          </a:p>
        </p:txBody>
      </p:sp>
      <p:sp>
        <p:nvSpPr>
          <p:cNvPr id="7" name="TextBox 6"/>
          <p:cNvSpPr txBox="1"/>
          <p:nvPr/>
        </p:nvSpPr>
        <p:spPr>
          <a:xfrm rot="19961560">
            <a:off x="4064190" y="4847772"/>
            <a:ext cx="483597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Black"/>
                <a:cs typeface="Arial Black"/>
              </a:rPr>
              <a:t>Denúncias/</a:t>
            </a:r>
          </a:p>
          <a:p>
            <a:r>
              <a:rPr lang="pt-BR" sz="2800" dirty="0" smtClean="0">
                <a:latin typeface="Arial Black"/>
                <a:cs typeface="Arial Black"/>
              </a:rPr>
              <a:t>Satisfação do Usuário</a:t>
            </a:r>
          </a:p>
        </p:txBody>
      </p:sp>
      <p:sp>
        <p:nvSpPr>
          <p:cNvPr id="8" name="TextBox 7"/>
          <p:cNvSpPr txBox="1"/>
          <p:nvPr/>
        </p:nvSpPr>
        <p:spPr>
          <a:xfrm rot="20359122">
            <a:off x="465050" y="864103"/>
            <a:ext cx="498888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Black"/>
                <a:cs typeface="Arial Black"/>
              </a:rPr>
              <a:t>Compras de Serviços</a:t>
            </a:r>
            <a:endParaRPr lang="pt-BR" sz="2800" dirty="0"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 rot="19843778">
            <a:off x="3527689" y="2935098"/>
            <a:ext cx="4038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Black"/>
                <a:cs typeface="Arial Black"/>
              </a:rPr>
              <a:t>Fluxos/Referências</a:t>
            </a:r>
          </a:p>
        </p:txBody>
      </p:sp>
      <p:sp>
        <p:nvSpPr>
          <p:cNvPr id="10" name="TextBox 9"/>
          <p:cNvSpPr txBox="1"/>
          <p:nvPr/>
        </p:nvSpPr>
        <p:spPr>
          <a:xfrm rot="2434558">
            <a:off x="1009584" y="2357590"/>
            <a:ext cx="7570814" cy="23083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00090"/>
                </a:solidFill>
              </a:rPr>
              <a:t>Auditar o próprio UMBIGO</a:t>
            </a:r>
            <a:endParaRPr lang="pt-BR" sz="72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56</a:t>
            </a:fld>
            <a:endParaRPr lang="pt-BR" smtClean="0"/>
          </a:p>
          <a:p>
            <a:endParaRPr lang="pt-BR" dirty="0"/>
          </a:p>
        </p:txBody>
      </p:sp>
      <p:pic>
        <p:nvPicPr>
          <p:cNvPr id="4" name="Picture 2" descr="MPj040721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964612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1219200"/>
            <a:ext cx="7162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09" charset="0"/>
              </a:rPr>
              <a:t>O olhar do gestor...</a:t>
            </a:r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57</a:t>
            </a:fld>
            <a:endParaRPr lang="pt-BR" smtClean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68345"/>
              </p:ext>
            </p:extLst>
          </p:nvPr>
        </p:nvGraphicFramePr>
        <p:xfrm>
          <a:off x="683568" y="1988839"/>
          <a:ext cx="7992888" cy="3816424"/>
        </p:xfrm>
        <a:graphic>
          <a:graphicData uri="http://schemas.openxmlformats.org/drawingml/2006/table">
            <a:tbl>
              <a:tblPr/>
              <a:tblGrid>
                <a:gridCol w="1799187"/>
                <a:gridCol w="719675"/>
                <a:gridCol w="1659751"/>
                <a:gridCol w="2195007"/>
                <a:gridCol w="1619268"/>
              </a:tblGrid>
              <a:tr h="4369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Atividade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69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EXECUTADAS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ANDAMENTO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PLANEJADAS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3692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Auditoria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8943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Cooperação técnica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69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Parecer técnico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478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Verificação do TAS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692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Visita Técnica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617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15616" y="4766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Produção SEAUD-PR por </a:t>
            </a:r>
          </a:p>
          <a:p>
            <a:pPr algn="ctr"/>
            <a:r>
              <a:rPr lang="pt-BR" sz="2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Atividade</a:t>
            </a:r>
            <a:endParaRPr lang="pt-BR" sz="28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2008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58</a:t>
            </a:fld>
            <a:endParaRPr lang="pt-BR" smtClean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79587"/>
              </p:ext>
            </p:extLst>
          </p:nvPr>
        </p:nvGraphicFramePr>
        <p:xfrm>
          <a:off x="251520" y="1124744"/>
          <a:ext cx="8568952" cy="5465502"/>
        </p:xfrm>
        <a:graphic>
          <a:graphicData uri="http://schemas.openxmlformats.org/drawingml/2006/table">
            <a:tbl>
              <a:tblPr/>
              <a:tblGrid>
                <a:gridCol w="4937407"/>
                <a:gridCol w="463192"/>
                <a:gridCol w="936104"/>
                <a:gridCol w="913810"/>
                <a:gridCol w="814383"/>
                <a:gridCol w="504056"/>
              </a:tblGrid>
              <a:tr h="199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Objeto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EXECUTADAS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ANDAMENTO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PLANEJADAS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 FARMÁCIA POPULAR DO BRASIL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INCENTIVO ADICIONAL PSF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CONVÊNIO E CONGÊNERES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ATENDIMENTO/ACOMPANHAMENTO PSICOSSOCIAL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SERVIÇOS DE ATENDIMENTO MÓVEL AS URGÊNCIAS - SAMU 192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TETO ESTADUAL MÉDIA E ALTA COMPLEX. AMBULAT. E HOSPITALAR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TETO MUNICIPAL MÉDIA E ALTA COMPLEX. AMBULAT. E HOSPITALAR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EC/29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PAB FIXO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INCENTIVO PARA ATENÇÃO À SAÚDE NO SISTEMA PENITENCIÁRIO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EM ONCOLOGIA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RELATÓRIO DE GESTÃO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EQUIPE SAÚDE BUCAL-UNIDAD.ODONT.MÓVEL(UOM)(RAB-UODM-SM)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TETO ESTADUAL (REDE CEGONHA)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TETO MUNICIPAL (REDE CEGONHA)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TETO MUNICIPAL (REDE URGÊNCIA)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CONTRATUALIZAÇÃO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APOIO À IMPLANTAÇÃO DO COMPONENTE DO SNA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APOIO À IMPLEMENTAÇÃO DO COMPONENTE DO SNA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INTERAÇÃO E INTEGRAÇÃO COM OS COMPONENTES DO SNA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PARECER TÉCNICO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31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547664" y="16808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50000"/>
                  </a:schemeClr>
                </a:solidFill>
              </a:rPr>
              <a:t>Produção SEAUD-PR por </a:t>
            </a:r>
          </a:p>
          <a:p>
            <a:pPr algn="ctr"/>
            <a:r>
              <a:rPr lang="pt-BR" sz="2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Auditoria</a:t>
            </a:r>
            <a:endParaRPr lang="pt-BR" sz="28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8197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59</a:t>
            </a:fld>
            <a:endParaRPr lang="pt-BR" smtClean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81893"/>
              </p:ext>
            </p:extLst>
          </p:nvPr>
        </p:nvGraphicFramePr>
        <p:xfrm>
          <a:off x="539552" y="1556792"/>
          <a:ext cx="8136902" cy="4500184"/>
        </p:xfrm>
        <a:graphic>
          <a:graphicData uri="http://schemas.openxmlformats.org/drawingml/2006/table">
            <a:tbl>
              <a:tblPr/>
              <a:tblGrid>
                <a:gridCol w="2451169"/>
                <a:gridCol w="668500"/>
                <a:gridCol w="1284774"/>
                <a:gridCol w="1699105"/>
                <a:gridCol w="1253437"/>
                <a:gridCol w="779917"/>
              </a:tblGrid>
              <a:tr h="3245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Município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060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EXECUTADAS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ANDAMENTO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PLANEJADAS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9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CURITIBA 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LONDRINA 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GUARAPUAVA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UMUARAMA 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ARAPONGAS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CAMPO LARGO 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MARINGA 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CASCAVEL 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PARANAVAI 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FOZ DO IGUACU 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PINHAL DE SAO BENTO 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9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TELEMACO BORBA 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051720" y="404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2800" b="1" dirty="0">
                <a:solidFill>
                  <a:srgbClr val="D28E11">
                    <a:lumMod val="50000"/>
                  </a:srgbClr>
                </a:solidFill>
              </a:rPr>
              <a:t>Produção SEAUD-PR por </a:t>
            </a:r>
          </a:p>
          <a:p>
            <a:pPr lvl="0" algn="ctr"/>
            <a:r>
              <a:rPr lang="pt-BR" sz="2800" b="1" u="sng" dirty="0" smtClean="0">
                <a:solidFill>
                  <a:srgbClr val="D28E1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</a:t>
            </a:r>
            <a:endParaRPr lang="pt-BR" sz="2800" b="1" u="sng" dirty="0">
              <a:solidFill>
                <a:srgbClr val="D28E1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56475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5536" y="620688"/>
            <a:ext cx="8363272" cy="5610225"/>
          </a:xfrm>
          <a:noFill/>
        </p:spPr>
        <p:txBody>
          <a:bodyPr/>
          <a:lstStyle/>
          <a:p>
            <a:pPr algn="ctr" eaLnBrk="1" hangingPunct="1"/>
            <a:r>
              <a:rPr lang="pt-BR" sz="5400" dirty="0" smtClean="0">
                <a:solidFill>
                  <a:schemeClr val="accent2"/>
                </a:solidFill>
                <a:latin typeface="Comic Sans MS" charset="0"/>
              </a:rPr>
              <a:t>BRASIL</a:t>
            </a:r>
            <a:r>
              <a:rPr lang="pt-BR" sz="5400" dirty="0" smtClean="0">
                <a:solidFill>
                  <a:srgbClr val="008000"/>
                </a:solidFill>
                <a:latin typeface="Comic Sans MS" charset="0"/>
              </a:rPr>
              <a:t/>
            </a:r>
            <a:br>
              <a:rPr lang="pt-BR" sz="5400" dirty="0" smtClean="0">
                <a:solidFill>
                  <a:srgbClr val="008000"/>
                </a:solidFill>
                <a:latin typeface="Comic Sans MS" charset="0"/>
              </a:rPr>
            </a:br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77.044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ESTABELECIMENTOS</a:t>
            </a:r>
            <a:r>
              <a:rPr lang="pt-BR" sz="3200" dirty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pt-BR" sz="3200" dirty="0">
                <a:solidFill>
                  <a:srgbClr val="CCFFCC"/>
                </a:solidFill>
                <a:latin typeface="Comic Sans MS" charset="0"/>
              </a:rPr>
              <a:t/>
            </a:r>
            <a:br>
              <a:rPr lang="pt-BR" sz="3200" dirty="0">
                <a:solidFill>
                  <a:srgbClr val="CCFFCC"/>
                </a:solidFill>
                <a:latin typeface="Comic Sans MS" charset="0"/>
              </a:rPr>
            </a:br>
            <a:r>
              <a:rPr lang="pt-BR" sz="3200" dirty="0">
                <a:solidFill>
                  <a:srgbClr val="800000"/>
                </a:solidFill>
                <a:latin typeface="Comic Sans MS" charset="0"/>
              </a:rPr>
              <a:t>(55 MIL PÚBLICOS</a:t>
            </a:r>
            <a:r>
              <a:rPr lang="pt-BR" sz="3200" dirty="0" smtClean="0">
                <a:solidFill>
                  <a:srgbClr val="800000"/>
                </a:solidFill>
                <a:latin typeface="Comic Sans MS" charset="0"/>
              </a:rPr>
              <a:t>)</a:t>
            </a:r>
            <a:r>
              <a:rPr lang="pt-BR" sz="3200" dirty="0" smtClean="0">
                <a:latin typeface="Comic Sans MS" charset="0"/>
              </a:rPr>
              <a:t/>
            </a:r>
            <a:br>
              <a:rPr lang="pt-BR" sz="3200" dirty="0" smtClean="0">
                <a:latin typeface="Comic Sans MS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omic Sans MS" charset="0"/>
              </a:rPr>
              <a:t>APENAS 6 MUNICÍPIOS </a:t>
            </a:r>
            <a:r>
              <a:rPr lang="pt-BR" sz="3600" dirty="0">
                <a:solidFill>
                  <a:schemeClr val="bg1"/>
                </a:solidFill>
                <a:latin typeface="Comic Sans MS" charset="0"/>
              </a:rPr>
              <a:t>SEM UNIDADES SAÚDE</a:t>
            </a:r>
            <a:r>
              <a:rPr lang="pt-BR" sz="3200" dirty="0">
                <a:latin typeface="Comic Sans MS" charset="0"/>
              </a:rPr>
              <a:t/>
            </a:r>
            <a:br>
              <a:rPr lang="pt-BR" sz="3200" dirty="0">
                <a:latin typeface="Comic Sans MS" charset="0"/>
              </a:rPr>
            </a:br>
            <a:r>
              <a:rPr lang="pt-BR" sz="3600" dirty="0">
                <a:solidFill>
                  <a:schemeClr val="accent5"/>
                </a:solidFill>
                <a:latin typeface="Comic Sans MS" charset="0"/>
              </a:rPr>
              <a:t>2,9 POSTOS</a:t>
            </a:r>
            <a:r>
              <a:rPr lang="pt-BR" sz="3600" dirty="0" smtClean="0">
                <a:solidFill>
                  <a:schemeClr val="accent5"/>
                </a:solidFill>
                <a:latin typeface="Comic Sans MS" charset="0"/>
              </a:rPr>
              <a:t> SAÚDE /MIL </a:t>
            </a:r>
            <a:r>
              <a:rPr lang="pt-BR" sz="3600" dirty="0">
                <a:solidFill>
                  <a:schemeClr val="accent5"/>
                </a:solidFill>
                <a:latin typeface="Comic Sans MS" charset="0"/>
              </a:rPr>
              <a:t>HAB</a:t>
            </a:r>
            <a:r>
              <a:rPr lang="pt-BR" sz="3200" dirty="0">
                <a:solidFill>
                  <a:schemeClr val="accent5"/>
                </a:solidFill>
                <a:latin typeface="Comic Sans MS" charset="0"/>
              </a:rPr>
              <a:t> </a:t>
            </a:r>
            <a:r>
              <a:rPr lang="pt-BR" sz="3200" dirty="0">
                <a:solidFill>
                  <a:schemeClr val="bg2"/>
                </a:solidFill>
                <a:latin typeface="Comic Sans MS" charset="0"/>
              </a:rPr>
              <a:t/>
            </a:r>
            <a:br>
              <a:rPr lang="pt-BR" sz="3200" dirty="0">
                <a:solidFill>
                  <a:schemeClr val="bg2"/>
                </a:solidFill>
                <a:latin typeface="Comic Sans MS" charset="0"/>
              </a:rPr>
            </a:br>
            <a:r>
              <a:rPr lang="pt-BR" sz="3200" dirty="0">
                <a:latin typeface="Comic Sans MS" charset="0"/>
              </a:rPr>
              <a:t> </a:t>
            </a:r>
            <a:r>
              <a:rPr lang="pt-BR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QUASE 70% UNIDADES PRIVADAS </a:t>
            </a:r>
            <a:br>
              <a:rPr lang="pt-BR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</a:br>
            <a:r>
              <a:rPr lang="pt-BR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ATENDEM O SUS</a:t>
            </a:r>
            <a:r>
              <a:rPr lang="pt-BR" sz="3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</a:t>
            </a:r>
            <a:r>
              <a:rPr lang="pt-BR" sz="3200" dirty="0" smtClean="0">
                <a:latin typeface="Comic Sans MS" charset="0"/>
              </a:rPr>
              <a:t/>
            </a:r>
            <a:br>
              <a:rPr lang="pt-BR" sz="3200" dirty="0" smtClean="0">
                <a:latin typeface="Comic Sans MS" charset="0"/>
              </a:rPr>
            </a:br>
            <a:r>
              <a:rPr lang="pt-BR" sz="3600" dirty="0">
                <a:latin typeface="Comic Sans MS" charset="0"/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  <a:latin typeface="Comic Sans MS" charset="0"/>
              </a:rPr>
              <a:t>FONTE</a:t>
            </a:r>
            <a:r>
              <a:rPr lang="pt-BR" sz="2000" i="1" dirty="0">
                <a:solidFill>
                  <a:schemeClr val="bg1"/>
                </a:solidFill>
                <a:latin typeface="Comic Sans MS" charset="0"/>
              </a:rPr>
              <a:t>: IBGE-ASSISTÊNCIA MÉDICO SANITÁRIA 2005 </a:t>
            </a:r>
            <a:endParaRPr lang="pt-BR" i="1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5362" name="Rectangle 289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>
            <a:normAutofit/>
          </a:bodyPr>
          <a:lstStyle/>
          <a:p>
            <a:fld id="{726BA05C-EA6E-FE44-A6EA-3FA13D3B3638}" type="slidenum">
              <a:rPr lang="pt-BR"/>
              <a:pPr/>
              <a:t>6</a:t>
            </a:fld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Mario Lobato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7D0F-A40E-084B-9A38-F104BE996E95}" type="slidenum">
              <a:rPr lang="pt-BR" smtClean="0"/>
              <a:pPr/>
              <a:t>60</a:t>
            </a:fld>
            <a:endParaRPr lang="pt-BR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1124744"/>
            <a:ext cx="7560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</a:rPr>
              <a:t>Serviço de Auditoria do Ministério da </a:t>
            </a:r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</a:rPr>
              <a:t>Saúde </a:t>
            </a:r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</a:rPr>
              <a:t>no Paraná </a:t>
            </a:r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</a:p>
          <a:p>
            <a:pPr algn="ctr"/>
            <a:r>
              <a:rPr lang="pt-BR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SEAUD-PR</a:t>
            </a:r>
            <a:endParaRPr lang="pt-BR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6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pt-BR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041 – 3310 3555</a:t>
            </a:r>
          </a:p>
          <a:p>
            <a:pPr algn="ctr"/>
            <a:endParaRPr lang="pt-BR" sz="36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moacir.gerolomo@saude.gov.br</a:t>
            </a:r>
          </a:p>
        </p:txBody>
      </p:sp>
    </p:spTree>
    <p:extLst>
      <p:ext uri="{BB962C8B-B14F-4D97-AF65-F5344CB8AC3E}">
        <p14:creationId xmlns:p14="http://schemas.microsoft.com/office/powerpoint/2010/main" val="12571798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 sz="quarter"/>
          </p:nvPr>
        </p:nvSpPr>
        <p:spPr>
          <a:noFill/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15000"/>
              </a:lnSpc>
            </a:pPr>
            <a:r>
              <a:rPr lang="pt-BR" sz="4889" dirty="0">
                <a:solidFill>
                  <a:srgbClr val="790A14"/>
                </a:solidFill>
                <a:latin typeface="Comic Sans MS" charset="0"/>
              </a:rPr>
              <a:t>LEITOS</a:t>
            </a:r>
            <a:r>
              <a:rPr lang="pt-BR" sz="3600" dirty="0">
                <a:solidFill>
                  <a:schemeClr val="tx1"/>
                </a:solidFill>
                <a:latin typeface="Comic Sans MS" charset="0"/>
              </a:rPr>
              <a:t> </a:t>
            </a:r>
            <a:br>
              <a:rPr lang="pt-BR" sz="3600" dirty="0">
                <a:solidFill>
                  <a:schemeClr val="tx1"/>
                </a:solidFill>
                <a:latin typeface="Comic Sans MS" charset="0"/>
              </a:rPr>
            </a:br>
            <a:r>
              <a:rPr lang="pt-BR" sz="7300" dirty="0">
                <a:solidFill>
                  <a:schemeClr val="bg1"/>
                </a:solidFill>
                <a:latin typeface="Comic Sans MS" charset="0"/>
              </a:rPr>
              <a:t>TOTAL - 443.210 </a:t>
            </a:r>
            <a:r>
              <a:rPr lang="pt-BR" sz="4400" dirty="0">
                <a:latin typeface="Comic Sans MS" charset="0"/>
              </a:rPr>
              <a:t/>
            </a:r>
            <a:br>
              <a:rPr lang="pt-BR" sz="4400" dirty="0">
                <a:latin typeface="Comic Sans MS" charset="0"/>
              </a:rPr>
            </a:br>
            <a:r>
              <a:rPr lang="pt-BR" sz="4400" dirty="0">
                <a:solidFill>
                  <a:schemeClr val="accent5"/>
                </a:solidFill>
                <a:latin typeface="Comic Sans MS" charset="0"/>
              </a:rPr>
              <a:t>PRIVADOS - 294.244 – 66,4%  </a:t>
            </a:r>
            <a:r>
              <a:rPr lang="pt-BR" sz="2400" dirty="0">
                <a:latin typeface="Comic Sans MS" charset="0"/>
              </a:rPr>
              <a:t/>
            </a:r>
            <a:br>
              <a:rPr lang="pt-BR" sz="2400" dirty="0">
                <a:latin typeface="Comic Sans MS" charset="0"/>
              </a:rPr>
            </a:br>
            <a:r>
              <a:rPr lang="pt-BR" sz="4400" dirty="0">
                <a:solidFill>
                  <a:schemeClr val="accent2"/>
                </a:solidFill>
                <a:latin typeface="Comic Sans MS" charset="0"/>
              </a:rPr>
              <a:t>PÚBLICOS -148.966 -33,6% </a:t>
            </a:r>
            <a:r>
              <a:rPr lang="pt-BR" dirty="0" smtClean="0">
                <a:solidFill>
                  <a:srgbClr val="008000"/>
                </a:solidFill>
                <a:latin typeface="Comic Sans MS" charset="0"/>
              </a:rPr>
              <a:t/>
            </a:r>
            <a:br>
              <a:rPr lang="pt-BR" dirty="0" smtClean="0">
                <a:solidFill>
                  <a:srgbClr val="008000"/>
                </a:solidFill>
                <a:latin typeface="Comic Sans MS" charset="0"/>
              </a:rPr>
            </a:br>
            <a:r>
              <a:rPr lang="pt-BR" sz="4000" dirty="0" smtClean="0">
                <a:solidFill>
                  <a:schemeClr val="accent4"/>
                </a:solidFill>
                <a:latin typeface="Comic Sans MS" charset="0"/>
              </a:rPr>
              <a:t>Federais     (</a:t>
            </a:r>
            <a:r>
              <a:rPr lang="pt-BR" sz="4000" dirty="0">
                <a:solidFill>
                  <a:schemeClr val="accent4"/>
                </a:solidFill>
                <a:latin typeface="Comic Sans MS" charset="0"/>
              </a:rPr>
              <a:t>17.189</a:t>
            </a:r>
            <a:r>
              <a:rPr lang="pt-BR" sz="4000" dirty="0" smtClean="0">
                <a:solidFill>
                  <a:schemeClr val="accent4"/>
                </a:solidFill>
                <a:latin typeface="Comic Sans MS" charset="0"/>
              </a:rPr>
              <a:t>)</a:t>
            </a:r>
            <a:br>
              <a:rPr lang="pt-BR" sz="4000" dirty="0" smtClean="0">
                <a:solidFill>
                  <a:schemeClr val="accent4"/>
                </a:solidFill>
                <a:latin typeface="Comic Sans MS" charset="0"/>
              </a:rPr>
            </a:br>
            <a:r>
              <a:rPr lang="pt-BR" sz="4000" dirty="0" smtClean="0">
                <a:solidFill>
                  <a:schemeClr val="accent4"/>
                </a:solidFill>
                <a:latin typeface="Comic Sans MS" charset="0"/>
              </a:rPr>
              <a:t>Estaduais    (</a:t>
            </a:r>
            <a:r>
              <a:rPr lang="pt-BR" sz="4000" dirty="0">
                <a:solidFill>
                  <a:schemeClr val="accent4"/>
                </a:solidFill>
                <a:latin typeface="Comic Sans MS" charset="0"/>
              </a:rPr>
              <a:t>61.699)</a:t>
            </a:r>
            <a:r>
              <a:rPr lang="pt-BR" sz="4000" dirty="0" smtClean="0">
                <a:solidFill>
                  <a:schemeClr val="accent4"/>
                </a:solidFill>
                <a:latin typeface="Comic Sans MS" charset="0"/>
              </a:rPr>
              <a:t> </a:t>
            </a:r>
            <a:br>
              <a:rPr lang="pt-BR" sz="4000" dirty="0" smtClean="0">
                <a:solidFill>
                  <a:schemeClr val="accent4"/>
                </a:solidFill>
                <a:latin typeface="Comic Sans MS" charset="0"/>
              </a:rPr>
            </a:br>
            <a:r>
              <a:rPr lang="pt-BR" sz="4000" dirty="0" smtClean="0">
                <a:solidFill>
                  <a:schemeClr val="accent4"/>
                </a:solidFill>
                <a:latin typeface="Comic Sans MS" charset="0"/>
              </a:rPr>
              <a:t>Municipais   (</a:t>
            </a:r>
            <a:r>
              <a:rPr lang="pt-BR" sz="4000" dirty="0">
                <a:solidFill>
                  <a:schemeClr val="accent4"/>
                </a:solidFill>
                <a:latin typeface="Comic Sans MS" charset="0"/>
              </a:rPr>
              <a:t>70.078</a:t>
            </a:r>
            <a:r>
              <a:rPr lang="pt-BR" sz="4000" dirty="0" smtClean="0">
                <a:solidFill>
                  <a:schemeClr val="accent4"/>
                </a:solidFill>
                <a:latin typeface="Comic Sans MS" charset="0"/>
              </a:rPr>
              <a:t>)</a:t>
            </a:r>
            <a:r>
              <a:rPr lang="pt-BR" sz="3600" dirty="0" smtClean="0">
                <a:latin typeface="Comic Sans MS" charset="0"/>
              </a:rPr>
              <a:t/>
            </a:r>
            <a:br>
              <a:rPr lang="pt-BR" sz="3600" dirty="0" smtClean="0">
                <a:latin typeface="Comic Sans MS" charset="0"/>
              </a:rPr>
            </a:br>
            <a:r>
              <a:rPr lang="pt-BR" sz="3600" dirty="0" smtClean="0">
                <a:latin typeface="Comic Sans MS" charset="0"/>
              </a:rPr>
              <a:t/>
            </a:r>
            <a:br>
              <a:rPr lang="pt-BR" sz="3600" dirty="0" smtClean="0">
                <a:latin typeface="Comic Sans MS" charset="0"/>
              </a:rPr>
            </a:br>
            <a:r>
              <a:rPr lang="pt-BR" sz="2000" dirty="0" smtClean="0">
                <a:solidFill>
                  <a:schemeClr val="tx2"/>
                </a:solidFill>
                <a:latin typeface="Comic Sans MS" charset="0"/>
              </a:rPr>
              <a:t>FONTE</a:t>
            </a:r>
            <a:r>
              <a:rPr lang="pt-BR" sz="2000" dirty="0">
                <a:solidFill>
                  <a:schemeClr val="tx2"/>
                </a:solidFill>
                <a:latin typeface="Comic Sans MS" charset="0"/>
              </a:rPr>
              <a:t>: IBGE-ASSISTÊNCIA MÉDICO SANITÁRIA 2005</a:t>
            </a:r>
            <a:r>
              <a:rPr lang="pt-BR" sz="2400" dirty="0">
                <a:solidFill>
                  <a:schemeClr val="tx2"/>
                </a:solidFill>
                <a:latin typeface="Comic Sans MS" charset="0"/>
              </a:rPr>
              <a:t> </a:t>
            </a:r>
            <a:endParaRPr lang="pt-BR" sz="3200" dirty="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6386" name="Rectangle 289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481F22-C690-B94D-A1E9-92B04DD198D5}" type="slidenum">
              <a:rPr lang="pt-BR"/>
              <a:pPr/>
              <a:t>7</a:t>
            </a:fld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8299648" cy="618630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Leitos </a:t>
            </a:r>
            <a:r>
              <a:rPr lang="en-US" sz="4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internação</a:t>
            </a:r>
            <a: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SUS = 330.</a:t>
            </a:r>
            <a:r>
              <a: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641</a:t>
            </a:r>
            <a:r>
              <a:rPr lang="en-US" sz="2800" dirty="0" smtClean="0">
                <a:solidFill>
                  <a:schemeClr val="accent4"/>
                </a:solidFill>
              </a:rPr>
              <a:t>. </a:t>
            </a:r>
          </a:p>
          <a:p>
            <a:endParaRPr lang="en-US" sz="4000" b="1" dirty="0" smtClean="0">
              <a:solidFill>
                <a:schemeClr val="accent2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São Paulo 18% do total;  Acre 0,25%.</a:t>
            </a:r>
          </a:p>
          <a:p>
            <a:pPr algn="r"/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IPEA (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estudo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divulgado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em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09/12/2012 Dados de 2011)</a:t>
            </a:r>
            <a:endParaRPr lang="pt-BR" sz="24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15742"/>
              </p:ext>
            </p:extLst>
          </p:nvPr>
        </p:nvGraphicFramePr>
        <p:xfrm>
          <a:off x="908956" y="1412776"/>
          <a:ext cx="7272808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124"/>
                <a:gridCol w="28896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bg1"/>
                          </a:solidFill>
                        </a:rPr>
                        <a:t>Norte</a:t>
                      </a: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</a:rPr>
                        <a:t>7,4%</a:t>
                      </a:r>
                      <a:endParaRPr lang="pt-BR" sz="4400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solidFill>
                            <a:schemeClr val="bg1"/>
                          </a:solidFill>
                        </a:rPr>
                        <a:t>Nordeste</a:t>
                      </a:r>
                      <a:endParaRPr lang="pt-BR" sz="4400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solidFill>
                            <a:schemeClr val="bg1"/>
                          </a:solidFill>
                        </a:rPr>
                        <a:t>30,1%</a:t>
                      </a: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solidFill>
                            <a:schemeClr val="bg1"/>
                          </a:solidFill>
                        </a:rPr>
                        <a:t>Sudeste</a:t>
                      </a:r>
                      <a:endParaRPr lang="pt-BR" sz="4400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</a:rPr>
                        <a:t>38,7%</a:t>
                      </a:r>
                      <a:endParaRPr lang="pt-BR" sz="4400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solidFill>
                            <a:schemeClr val="bg1"/>
                          </a:solidFill>
                        </a:rPr>
                        <a:t>Sul</a:t>
                      </a:r>
                      <a:endParaRPr lang="pt-BR" sz="4400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</a:rPr>
                        <a:t>16,1%</a:t>
                      </a:r>
                      <a:endParaRPr lang="pt-BR" sz="4400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bg1"/>
                          </a:solidFill>
                        </a:rPr>
                        <a:t>Centro-</a:t>
                      </a:r>
                      <a:r>
                        <a:rPr lang="en-US" sz="4400" b="1" dirty="0" err="1" smtClean="0">
                          <a:solidFill>
                            <a:schemeClr val="bg1"/>
                          </a:solidFill>
                        </a:rPr>
                        <a:t>Oeste</a:t>
                      </a:r>
                      <a:endParaRPr lang="pt-BR" sz="4400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</a:rPr>
                        <a:t>7,8%</a:t>
                      </a:r>
                      <a:endParaRPr lang="pt-BR" sz="4400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0C10-A270-B942-8261-F2C4673B2662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1999" cy="1323041"/>
          </a:xfrm>
        </p:spPr>
        <p:txBody>
          <a:bodyPr anchor="ctr"/>
          <a:lstStyle/>
          <a:p>
            <a:pPr algn="ctr"/>
            <a:r>
              <a:rPr lang="pt-BR" sz="5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FORÇA DE TRABALHO</a:t>
            </a:r>
            <a:endParaRPr lang="pt-BR" sz="5400" dirty="0">
              <a:solidFill>
                <a:srgbClr val="0000FF"/>
              </a:solidFill>
            </a:endParaRPr>
          </a:p>
        </p:txBody>
      </p:sp>
      <p:sp>
        <p:nvSpPr>
          <p:cNvPr id="19458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Times New Roman" charset="0"/>
              </a:rPr>
              <a:t>Mario Lobato</a:t>
            </a:r>
            <a:endParaRPr lang="pt-BR">
              <a:latin typeface="Times New Roman" charset="0"/>
            </a:endParaRPr>
          </a:p>
        </p:txBody>
      </p:sp>
      <p:sp>
        <p:nvSpPr>
          <p:cNvPr id="19459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AE4F2-B31D-F349-92CF-535B912CA564}" type="slidenum">
              <a:rPr lang="pt-BR"/>
              <a:pPr/>
              <a:t>9</a:t>
            </a:fld>
            <a:endParaRPr lang="pt-BR"/>
          </a:p>
        </p:txBody>
      </p:sp>
      <p:sp>
        <p:nvSpPr>
          <p:cNvPr id="1946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676400"/>
            <a:ext cx="8686800" cy="475297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endParaRPr lang="pt-BR" sz="3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ctr" eaLnBrk="1" hangingPunct="1">
              <a:buFontTx/>
              <a:buNone/>
            </a:pPr>
            <a:r>
              <a:rPr lang="pt-BR" sz="6000" b="1" dirty="0">
                <a:solidFill>
                  <a:srgbClr val="FF0000"/>
                </a:solidFill>
                <a:latin typeface="Comic Sans MS"/>
                <a:cs typeface="Comic Sans MS"/>
              </a:rPr>
              <a:t>PÚBLICOS: </a:t>
            </a:r>
            <a:r>
              <a:rPr lang="pt-BR" sz="6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2,065 </a:t>
            </a:r>
            <a:r>
              <a:rPr lang="pt-BR" sz="6000" b="1" dirty="0">
                <a:solidFill>
                  <a:srgbClr val="FF0000"/>
                </a:solidFill>
                <a:latin typeface="Comic Sans MS"/>
                <a:cs typeface="Comic Sans MS"/>
              </a:rPr>
              <a:t>MI</a:t>
            </a:r>
          </a:p>
          <a:p>
            <a:pPr algn="ctr" eaLnBrk="1" hangingPunct="1">
              <a:buFontTx/>
              <a:buNone/>
            </a:pPr>
            <a:r>
              <a:rPr lang="pt-BR" sz="3200" dirty="0">
                <a:solidFill>
                  <a:schemeClr val="tx1"/>
                </a:solidFill>
                <a:latin typeface="Comic Sans MS"/>
                <a:cs typeface="Comic Sans MS"/>
              </a:rPr>
              <a:t>(FEDERAL 7% - ESTADUAL 24% - MUNICIPAL 69%)</a:t>
            </a:r>
          </a:p>
          <a:p>
            <a:pPr algn="ctr" eaLnBrk="1" hangingPunct="1">
              <a:buFontTx/>
              <a:buNone/>
            </a:pPr>
            <a:r>
              <a:rPr lang="pt-BR" sz="6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‘PRIVADO’: 405 mil</a:t>
            </a:r>
            <a:endParaRPr lang="pt-BR" sz="66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>
              <a:buFontTx/>
              <a:buNone/>
            </a:pPr>
            <a:r>
              <a:rPr lang="pt-BR" sz="5838" b="1" dirty="0">
                <a:solidFill>
                  <a:schemeClr val="accent2"/>
                </a:solidFill>
                <a:latin typeface="Comic Sans MS"/>
                <a:cs typeface="Comic Sans MS"/>
              </a:rPr>
              <a:t>TOTAL </a:t>
            </a:r>
            <a:r>
              <a:rPr lang="pt-BR" sz="5838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2.47 </a:t>
            </a:r>
            <a:r>
              <a:rPr lang="pt-BR" sz="5838" b="1" dirty="0">
                <a:solidFill>
                  <a:schemeClr val="accent2"/>
                </a:solidFill>
                <a:latin typeface="Comic Sans MS"/>
                <a:cs typeface="Comic Sans MS"/>
              </a:rPr>
              <a:t>MI</a:t>
            </a:r>
          </a:p>
          <a:p>
            <a:pPr algn="r" eaLnBrk="1" hangingPunct="1">
              <a:buFontTx/>
              <a:buNone/>
            </a:pPr>
            <a:r>
              <a:rPr lang="pt-BR" sz="3200" dirty="0">
                <a:solidFill>
                  <a:schemeClr val="tx1"/>
                </a:solidFill>
                <a:latin typeface="Comic Sans MS"/>
                <a:cs typeface="Comic Sans MS"/>
              </a:rPr>
              <a:t>FONTE: </a:t>
            </a:r>
            <a:r>
              <a:rPr lang="pt-BR" sz="3200" dirty="0" smtClean="0">
                <a:solidFill>
                  <a:schemeClr val="tx1"/>
                </a:solidFill>
                <a:latin typeface="Comic Sans MS"/>
                <a:cs typeface="Comic Sans MS"/>
              </a:rPr>
              <a:t>DATASUS 2015</a:t>
            </a:r>
            <a:endParaRPr lang="pt-BR" sz="32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460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2099</Words>
  <Application>Microsoft Office PowerPoint</Application>
  <PresentationFormat>Apresentação na tela (4:3)</PresentationFormat>
  <Paragraphs>621</Paragraphs>
  <Slides>60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3" baseType="lpstr">
      <vt:lpstr>Tradition</vt:lpstr>
      <vt:lpstr>Personalizar design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BRASIL 77.044  ESTABELECIMENTOS  (55 MIL PÚBLICOS) APENAS 6 MUNICÍPIOS SEM UNIDADES SAÚDE 2,9 POSTOS SAÚDE /MIL HAB   QUASE 70% UNIDADES PRIVADAS  ATENDEM O SUS   FONTE: IBGE-ASSISTÊNCIA MÉDICO SANITÁRIA 2005 </vt:lpstr>
      <vt:lpstr>LEITOS  TOTAL - 443.210  PRIVADOS - 294.244 – 66,4%   PÚBLICOS -148.966 -33,6%  Federais     (17.189) Estaduais    (61.699)  Municipais   (70.078)  FONTE: IBGE-ASSISTÊNCIA MÉDICO SANITÁRIA 2005 </vt:lpstr>
      <vt:lpstr>Apresentação do PowerPoint</vt:lpstr>
      <vt:lpstr>FORÇA DE TRABALHO</vt:lpstr>
      <vt:lpstr>SUS-2015</vt:lpstr>
      <vt:lpstr>Apresentação do PowerPoint</vt:lpstr>
      <vt:lpstr>Apresentação do PowerPoint</vt:lpstr>
      <vt:lpstr>Apresentação do PowerPoint</vt:lpstr>
      <vt:lpstr>Apresentação do PowerPoint</vt:lpstr>
      <vt:lpstr>Componentes da ‘Inflação’ na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‘Interessados’ nos recursos da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Características do SNA</vt:lpstr>
      <vt:lpstr>Objetivos da Auditoria </vt:lpstr>
      <vt:lpstr>Apresentação do PowerPoint</vt:lpstr>
      <vt:lpstr>Apresentação do PowerPoint</vt:lpstr>
      <vt:lpstr>Uma história real</vt:lpstr>
      <vt:lpstr>Uma história real</vt:lpstr>
      <vt:lpstr>Uma história real</vt:lpstr>
      <vt:lpstr>Uma história real</vt:lpstr>
      <vt:lpstr>Uma história real</vt:lpstr>
      <vt:lpstr>Uma história real</vt:lpstr>
      <vt:lpstr>Uma história real</vt:lpstr>
      <vt:lpstr>Uma história real</vt:lpstr>
      <vt:lpstr>Uma história real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‘Interessados’ nos recursos da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Lobato da Costa</dc:creator>
  <cp:lastModifiedBy>Mario Lobato da Costa</cp:lastModifiedBy>
  <cp:revision>41</cp:revision>
  <dcterms:created xsi:type="dcterms:W3CDTF">2016-04-19T18:01:16Z</dcterms:created>
  <dcterms:modified xsi:type="dcterms:W3CDTF">2016-06-23T15:06:28Z</dcterms:modified>
</cp:coreProperties>
</file>