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3" r:id="rId3"/>
    <p:sldId id="804" r:id="rId4"/>
    <p:sldId id="806" r:id="rId5"/>
    <p:sldId id="805" r:id="rId6"/>
    <p:sldId id="793" r:id="rId7"/>
    <p:sldId id="794" r:id="rId8"/>
    <p:sldId id="795" r:id="rId9"/>
    <p:sldId id="791" r:id="rId10"/>
    <p:sldId id="792" r:id="rId11"/>
    <p:sldId id="766" r:id="rId12"/>
    <p:sldId id="769" r:id="rId13"/>
    <p:sldId id="773" r:id="rId14"/>
    <p:sldId id="774" r:id="rId15"/>
    <p:sldId id="776" r:id="rId16"/>
    <p:sldId id="780" r:id="rId17"/>
    <p:sldId id="803" r:id="rId18"/>
    <p:sldId id="778" r:id="rId19"/>
    <p:sldId id="802" r:id="rId20"/>
    <p:sldId id="801" r:id="rId21"/>
    <p:sldId id="800" r:id="rId22"/>
    <p:sldId id="808" r:id="rId23"/>
    <p:sldId id="809" r:id="rId24"/>
    <p:sldId id="815" r:id="rId25"/>
    <p:sldId id="816" r:id="rId26"/>
    <p:sldId id="817" r:id="rId27"/>
    <p:sldId id="796" r:id="rId28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02010"/>
    <a:srgbClr val="3366FF"/>
    <a:srgbClr val="00CC00"/>
    <a:srgbClr val="FF99CC"/>
    <a:srgbClr val="FFFF00"/>
    <a:srgbClr val="0080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91100" autoAdjust="0"/>
  </p:normalViewPr>
  <p:slideViewPr>
    <p:cSldViewPr>
      <p:cViewPr varScale="1">
        <p:scale>
          <a:sx n="66" d="100"/>
          <a:sy n="66" d="100"/>
        </p:scale>
        <p:origin x="-12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DADOS%20BRUCELOSE%20PARA%20CES%20SETEMBRO%202016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600" baseline="0" dirty="0"/>
              <a:t>CASOS DE BRUCELOSE HUMANA NOTIFICADOS NO SINAN ENTRE OS ANOS DE 2014 A </a:t>
            </a:r>
            <a:r>
              <a:rPr lang="pt-BR" sz="1600" baseline="0" dirty="0" smtClean="0"/>
              <a:t>2016* RELACIONADOS AO </a:t>
            </a:r>
            <a:r>
              <a:rPr lang="pt-BR" sz="1600" baseline="0" dirty="0"/>
              <a:t>TRABALHO N:105</a:t>
            </a:r>
          </a:p>
        </c:rich>
      </c:tx>
      <c:layout/>
      <c:spPr>
        <a:noFill/>
        <a:ln w="25400">
          <a:noFill/>
        </a:ln>
      </c:spPr>
    </c:title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Plan1!$G$36:$G$38</c:f>
              <c:strCache>
                <c:ptCount val="3"/>
                <c:pt idx="0">
                  <c:v>Ign/Branco</c:v>
                </c:pt>
                <c:pt idx="1">
                  <c:v>Sim</c:v>
                </c:pt>
                <c:pt idx="2">
                  <c:v>Não</c:v>
                </c:pt>
              </c:strCache>
            </c:strRef>
          </c:cat>
          <c:val>
            <c:numRef>
              <c:f>Plan1!$H$36:$H$38</c:f>
              <c:numCache>
                <c:formatCode>General</c:formatCode>
                <c:ptCount val="3"/>
                <c:pt idx="0">
                  <c:v>4</c:v>
                </c:pt>
                <c:pt idx="1">
                  <c:v>88</c:v>
                </c:pt>
                <c:pt idx="2">
                  <c:v>13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6633E-6D2F-4792-B292-AE81EEBC7AB0}" type="doc">
      <dgm:prSet loTypeId="urn:microsoft.com/office/officeart/2008/layout/AlternatingHexagons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BBA3F844-0BC1-4511-9C98-FE9198BAAE03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 smtClean="0"/>
            <a:t>CEVA</a:t>
          </a:r>
          <a:endParaRPr lang="pt-BR" dirty="0"/>
        </a:p>
      </dgm:t>
    </dgm:pt>
    <dgm:pt modelId="{72DC80A1-BD09-4F52-9D69-202549140E2B}" type="parTrans" cxnId="{B3D652C2-752D-4DD4-8357-B1992DFBEB66}">
      <dgm:prSet/>
      <dgm:spPr/>
      <dgm:t>
        <a:bodyPr/>
        <a:lstStyle/>
        <a:p>
          <a:endParaRPr lang="pt-BR"/>
        </a:p>
      </dgm:t>
    </dgm:pt>
    <dgm:pt modelId="{5FC5899B-EA6B-42D2-8A91-AC7FE7B59E59}" type="sibTrans" cxnId="{B3D652C2-752D-4DD4-8357-B1992DFBEB66}">
      <dgm:prSet/>
      <dgm:spPr>
        <a:solidFill>
          <a:srgbClr val="FFC000"/>
        </a:solidFill>
      </dgm:spPr>
      <dgm:t>
        <a:bodyPr/>
        <a:lstStyle/>
        <a:p>
          <a:r>
            <a:rPr lang="pt-BR" dirty="0" smtClean="0"/>
            <a:t>CIEVS</a:t>
          </a:r>
          <a:endParaRPr lang="pt-BR" dirty="0"/>
        </a:p>
      </dgm:t>
    </dgm:pt>
    <dgm:pt modelId="{6402882D-9415-4B5C-BE14-084B0E63426A}">
      <dgm:prSet phldrT="[Texto]" custT="1"/>
      <dgm:spPr/>
      <dgm:t>
        <a:bodyPr/>
        <a:lstStyle/>
        <a:p>
          <a:endParaRPr lang="pt-BR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2EB37-5D5D-4C32-89A3-6E24C09BCA6D}" type="parTrans" cxnId="{D3CDDE1B-3C5B-47B4-AFA4-E59C62BA7FD3}">
      <dgm:prSet/>
      <dgm:spPr/>
      <dgm:t>
        <a:bodyPr/>
        <a:lstStyle/>
        <a:p>
          <a:endParaRPr lang="pt-BR"/>
        </a:p>
      </dgm:t>
    </dgm:pt>
    <dgm:pt modelId="{8A5CDC35-3728-4AC3-90AA-2DDE3E6AE77B}" type="sibTrans" cxnId="{D3CDDE1B-3C5B-47B4-AFA4-E59C62BA7FD3}">
      <dgm:prSet/>
      <dgm:spPr/>
      <dgm:t>
        <a:bodyPr/>
        <a:lstStyle/>
        <a:p>
          <a:endParaRPr lang="pt-BR"/>
        </a:p>
      </dgm:t>
    </dgm:pt>
    <dgm:pt modelId="{3A29244D-1166-4622-A84C-082B7A410B19}">
      <dgm:prSet phldrT="[Texto]"/>
      <dgm:spPr>
        <a:solidFill>
          <a:srgbClr val="3366FF"/>
        </a:solidFill>
      </dgm:spPr>
      <dgm:t>
        <a:bodyPr/>
        <a:lstStyle/>
        <a:p>
          <a:r>
            <a:rPr lang="pt-BR" dirty="0" smtClean="0"/>
            <a:t>CEST</a:t>
          </a:r>
          <a:endParaRPr lang="pt-BR" dirty="0"/>
        </a:p>
      </dgm:t>
    </dgm:pt>
    <dgm:pt modelId="{C7FDE5C8-6516-4CC0-990F-D8EFA4612239}" type="parTrans" cxnId="{930BB82C-9952-4B5B-A5DA-2B7967F5F80C}">
      <dgm:prSet/>
      <dgm:spPr/>
      <dgm:t>
        <a:bodyPr/>
        <a:lstStyle/>
        <a:p>
          <a:endParaRPr lang="pt-BR"/>
        </a:p>
      </dgm:t>
    </dgm:pt>
    <dgm:pt modelId="{00DBB12D-C018-4BC4-AF3B-731990A18CAC}" type="sibTrans" cxnId="{930BB82C-9952-4B5B-A5DA-2B7967F5F80C}">
      <dgm:prSet/>
      <dgm:spPr>
        <a:solidFill>
          <a:srgbClr val="F02010"/>
        </a:solidFill>
      </dgm:spPr>
      <dgm:t>
        <a:bodyPr/>
        <a:lstStyle/>
        <a:p>
          <a:r>
            <a:rPr lang="pt-BR" dirty="0" smtClean="0"/>
            <a:t>CEPI</a:t>
          </a:r>
          <a:endParaRPr lang="pt-BR" dirty="0"/>
        </a:p>
      </dgm:t>
    </dgm:pt>
    <dgm:pt modelId="{DE9AAF3C-9182-4AAE-860C-53540F68CBD5}">
      <dgm:prSet phldrT="[Texto]"/>
      <dgm:spPr/>
      <dgm:t>
        <a:bodyPr/>
        <a:lstStyle/>
        <a:p>
          <a:endParaRPr lang="pt-BR" dirty="0"/>
        </a:p>
      </dgm:t>
    </dgm:pt>
    <dgm:pt modelId="{91C5FEC9-944E-4791-9932-C51D59D511A1}" type="parTrans" cxnId="{B5AD8577-BD62-471F-8246-2F2B2A37829E}">
      <dgm:prSet/>
      <dgm:spPr/>
      <dgm:t>
        <a:bodyPr/>
        <a:lstStyle/>
        <a:p>
          <a:endParaRPr lang="pt-BR"/>
        </a:p>
      </dgm:t>
    </dgm:pt>
    <dgm:pt modelId="{7DAD217E-F28B-49D4-A4AB-5FEA84CEB802}" type="sibTrans" cxnId="{B5AD8577-BD62-471F-8246-2F2B2A37829E}">
      <dgm:prSet/>
      <dgm:spPr/>
      <dgm:t>
        <a:bodyPr/>
        <a:lstStyle/>
        <a:p>
          <a:endParaRPr lang="pt-BR"/>
        </a:p>
      </dgm:t>
    </dgm:pt>
    <dgm:pt modelId="{B8C03B76-E100-4AF5-9A38-10A2ACBC7F3A}">
      <dgm:prSet phldrT="[Texto]"/>
      <dgm:spPr>
        <a:solidFill>
          <a:srgbClr val="FF99CC"/>
        </a:solidFill>
      </dgm:spPr>
      <dgm:t>
        <a:bodyPr/>
        <a:lstStyle/>
        <a:p>
          <a:r>
            <a:rPr lang="pt-BR" dirty="0" smtClean="0"/>
            <a:t>LACEN</a:t>
          </a:r>
          <a:endParaRPr lang="pt-BR" dirty="0"/>
        </a:p>
      </dgm:t>
    </dgm:pt>
    <dgm:pt modelId="{3A9D4314-837B-488B-871F-862CFC472AA6}" type="parTrans" cxnId="{34DAAB0C-CBF2-4AEB-89DC-3D125C0D0A3C}">
      <dgm:prSet/>
      <dgm:spPr/>
      <dgm:t>
        <a:bodyPr/>
        <a:lstStyle/>
        <a:p>
          <a:endParaRPr lang="pt-BR"/>
        </a:p>
      </dgm:t>
    </dgm:pt>
    <dgm:pt modelId="{880C2B44-67B0-4EB9-A7B1-39BF9F008200}" type="sibTrans" cxnId="{34DAAB0C-CBF2-4AEB-89DC-3D125C0D0A3C}">
      <dgm:prSet/>
      <dgm:spPr>
        <a:solidFill>
          <a:srgbClr val="00CC00"/>
        </a:solidFill>
      </dgm:spPr>
      <dgm:t>
        <a:bodyPr/>
        <a:lstStyle/>
        <a:p>
          <a:r>
            <a:rPr lang="pt-BR" dirty="0" smtClean="0"/>
            <a:t>CEVS</a:t>
          </a:r>
          <a:endParaRPr lang="pt-BR" dirty="0"/>
        </a:p>
      </dgm:t>
    </dgm:pt>
    <dgm:pt modelId="{A5F0DE39-FC72-4A6A-9D70-8F42BFE2F03A}">
      <dgm:prSet phldrT="[Texto]"/>
      <dgm:spPr/>
      <dgm:t>
        <a:bodyPr/>
        <a:lstStyle/>
        <a:p>
          <a:endParaRPr lang="pt-BR" dirty="0"/>
        </a:p>
      </dgm:t>
    </dgm:pt>
    <dgm:pt modelId="{8CA3798A-D339-4E60-BDD1-F0DCDBA590EB}" type="parTrans" cxnId="{8287D7B7-F2B5-453C-AA12-A7A89C64F00E}">
      <dgm:prSet/>
      <dgm:spPr/>
      <dgm:t>
        <a:bodyPr/>
        <a:lstStyle/>
        <a:p>
          <a:endParaRPr lang="pt-BR"/>
        </a:p>
      </dgm:t>
    </dgm:pt>
    <dgm:pt modelId="{D6E1BC2F-7711-4A37-B363-6C81E524F191}" type="sibTrans" cxnId="{8287D7B7-F2B5-453C-AA12-A7A89C64F00E}">
      <dgm:prSet/>
      <dgm:spPr/>
      <dgm:t>
        <a:bodyPr/>
        <a:lstStyle/>
        <a:p>
          <a:endParaRPr lang="pt-BR"/>
        </a:p>
      </dgm:t>
    </dgm:pt>
    <dgm:pt modelId="{211F0404-6FF0-4E51-9E3C-CA73DF9174EB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/>
            <a:t>CEMEPAR</a:t>
          </a:r>
          <a:endParaRPr lang="pt-BR" dirty="0"/>
        </a:p>
      </dgm:t>
    </dgm:pt>
    <dgm:pt modelId="{B097CD6C-8996-4A58-984E-46AA2FB31848}" type="parTrans" cxnId="{D6E3BE50-BEA1-46B0-AB8C-496DB648A769}">
      <dgm:prSet/>
      <dgm:spPr/>
      <dgm:t>
        <a:bodyPr/>
        <a:lstStyle/>
        <a:p>
          <a:endParaRPr lang="pt-BR"/>
        </a:p>
      </dgm:t>
    </dgm:pt>
    <dgm:pt modelId="{9148F91E-FD22-4E26-9483-E96920F89000}" type="sibTrans" cxnId="{D6E3BE50-BEA1-46B0-AB8C-496DB648A769}">
      <dgm:prSet/>
      <dgm:spPr/>
      <dgm:t>
        <a:bodyPr/>
        <a:lstStyle/>
        <a:p>
          <a:r>
            <a:rPr lang="pt-BR" dirty="0" smtClean="0"/>
            <a:t>DVVZI</a:t>
          </a:r>
          <a:endParaRPr lang="pt-BR" dirty="0"/>
        </a:p>
      </dgm:t>
    </dgm:pt>
    <dgm:pt modelId="{CB0ED30D-98BE-41DE-986C-B3A5B01D45BB}" type="pres">
      <dgm:prSet presAssocID="{4A06633E-6D2F-4792-B292-AE81EEBC7AB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7EC3D1F-35BB-46B5-AAF1-15AD2974A5C8}" type="pres">
      <dgm:prSet presAssocID="{BBA3F844-0BC1-4511-9C98-FE9198BAAE03}" presName="composite" presStyleCnt="0"/>
      <dgm:spPr/>
    </dgm:pt>
    <dgm:pt modelId="{4A1FA042-B1A5-46DA-B79A-456C5C19D2C5}" type="pres">
      <dgm:prSet presAssocID="{BBA3F844-0BC1-4511-9C98-FE9198BAAE03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FAE5B5-937B-47E3-8BD0-2A73E611969A}" type="pres">
      <dgm:prSet presAssocID="{BBA3F844-0BC1-4511-9C98-FE9198BAAE03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7132C5-3B3B-4708-A4E6-A39A1C46BBB2}" type="pres">
      <dgm:prSet presAssocID="{BBA3F844-0BC1-4511-9C98-FE9198BAAE03}" presName="BalanceSpacing" presStyleCnt="0"/>
      <dgm:spPr/>
    </dgm:pt>
    <dgm:pt modelId="{E1137D1F-3A20-47A5-9A9D-E3B693D07BA7}" type="pres">
      <dgm:prSet presAssocID="{BBA3F844-0BC1-4511-9C98-FE9198BAAE03}" presName="BalanceSpacing1" presStyleCnt="0"/>
      <dgm:spPr/>
    </dgm:pt>
    <dgm:pt modelId="{86391EA9-1F69-421D-9750-7F4B24C5DA2A}" type="pres">
      <dgm:prSet presAssocID="{5FC5899B-EA6B-42D2-8A91-AC7FE7B59E59}" presName="Accent1Text" presStyleLbl="node1" presStyleIdx="1" presStyleCnt="8"/>
      <dgm:spPr/>
      <dgm:t>
        <a:bodyPr/>
        <a:lstStyle/>
        <a:p>
          <a:endParaRPr lang="pt-BR"/>
        </a:p>
      </dgm:t>
    </dgm:pt>
    <dgm:pt modelId="{99C7EB29-C19B-4458-97F5-718144B5D1FA}" type="pres">
      <dgm:prSet presAssocID="{5FC5899B-EA6B-42D2-8A91-AC7FE7B59E59}" presName="spaceBetweenRectangles" presStyleCnt="0"/>
      <dgm:spPr/>
    </dgm:pt>
    <dgm:pt modelId="{20B299AC-F178-40B5-B9F0-371547819D35}" type="pres">
      <dgm:prSet presAssocID="{3A29244D-1166-4622-A84C-082B7A410B19}" presName="composite" presStyleCnt="0"/>
      <dgm:spPr/>
    </dgm:pt>
    <dgm:pt modelId="{641A5E7B-79A8-44A1-BAB0-F6CB04D77679}" type="pres">
      <dgm:prSet presAssocID="{3A29244D-1166-4622-A84C-082B7A410B19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01F7D8-7CEB-4DD8-B15A-71D8866B322C}" type="pres">
      <dgm:prSet presAssocID="{3A29244D-1166-4622-A84C-082B7A410B1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0D0DE4-8162-4180-9EF9-5F00EE9FCE3E}" type="pres">
      <dgm:prSet presAssocID="{3A29244D-1166-4622-A84C-082B7A410B19}" presName="BalanceSpacing" presStyleCnt="0"/>
      <dgm:spPr/>
    </dgm:pt>
    <dgm:pt modelId="{ACCB96FC-D35A-4D63-91D2-71B7C88DDF93}" type="pres">
      <dgm:prSet presAssocID="{3A29244D-1166-4622-A84C-082B7A410B19}" presName="BalanceSpacing1" presStyleCnt="0"/>
      <dgm:spPr/>
    </dgm:pt>
    <dgm:pt modelId="{F7A2FB51-984C-49DA-A9C7-254E8112E712}" type="pres">
      <dgm:prSet presAssocID="{00DBB12D-C018-4BC4-AF3B-731990A18CAC}" presName="Accent1Text" presStyleLbl="node1" presStyleIdx="3" presStyleCnt="8"/>
      <dgm:spPr/>
      <dgm:t>
        <a:bodyPr/>
        <a:lstStyle/>
        <a:p>
          <a:endParaRPr lang="pt-BR"/>
        </a:p>
      </dgm:t>
    </dgm:pt>
    <dgm:pt modelId="{15555824-D5C2-45A9-9404-9F020B79C529}" type="pres">
      <dgm:prSet presAssocID="{00DBB12D-C018-4BC4-AF3B-731990A18CAC}" presName="spaceBetweenRectangles" presStyleCnt="0"/>
      <dgm:spPr/>
    </dgm:pt>
    <dgm:pt modelId="{DD1B339C-0782-40C6-AE35-190EF84C0B17}" type="pres">
      <dgm:prSet presAssocID="{211F0404-6FF0-4E51-9E3C-CA73DF9174EB}" presName="composite" presStyleCnt="0"/>
      <dgm:spPr/>
    </dgm:pt>
    <dgm:pt modelId="{517443E0-93DA-49C7-A93D-1B08E8E73152}" type="pres">
      <dgm:prSet presAssocID="{211F0404-6FF0-4E51-9E3C-CA73DF9174EB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EC10AF-CD35-4A4C-8FC7-14DC94BEE6F8}" type="pres">
      <dgm:prSet presAssocID="{211F0404-6FF0-4E51-9E3C-CA73DF9174EB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E47823-6D7A-40CC-BDA9-C45212D83889}" type="pres">
      <dgm:prSet presAssocID="{211F0404-6FF0-4E51-9E3C-CA73DF9174EB}" presName="BalanceSpacing" presStyleCnt="0"/>
      <dgm:spPr/>
    </dgm:pt>
    <dgm:pt modelId="{75D6D44B-8F53-463D-B0CE-B16DEE3F6A87}" type="pres">
      <dgm:prSet presAssocID="{211F0404-6FF0-4E51-9E3C-CA73DF9174EB}" presName="BalanceSpacing1" presStyleCnt="0"/>
      <dgm:spPr/>
    </dgm:pt>
    <dgm:pt modelId="{9BA7825E-8750-49FD-965B-0A8F386562B9}" type="pres">
      <dgm:prSet presAssocID="{9148F91E-FD22-4E26-9483-E96920F89000}" presName="Accent1Text" presStyleLbl="node1" presStyleIdx="5" presStyleCnt="8"/>
      <dgm:spPr/>
      <dgm:t>
        <a:bodyPr/>
        <a:lstStyle/>
        <a:p>
          <a:endParaRPr lang="pt-BR"/>
        </a:p>
      </dgm:t>
    </dgm:pt>
    <dgm:pt modelId="{0CA4A8B3-3B71-4DAC-9CDF-669AE9B52704}" type="pres">
      <dgm:prSet presAssocID="{9148F91E-FD22-4E26-9483-E96920F89000}" presName="spaceBetweenRectangles" presStyleCnt="0"/>
      <dgm:spPr/>
    </dgm:pt>
    <dgm:pt modelId="{5C91A1A0-E752-4221-B3FD-F123ED04F6FB}" type="pres">
      <dgm:prSet presAssocID="{B8C03B76-E100-4AF5-9A38-10A2ACBC7F3A}" presName="composite" presStyleCnt="0"/>
      <dgm:spPr/>
    </dgm:pt>
    <dgm:pt modelId="{1405C65E-848B-4C84-9EAB-D2B2909802DC}" type="pres">
      <dgm:prSet presAssocID="{B8C03B76-E100-4AF5-9A38-10A2ACBC7F3A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D993BD-A800-4C82-B4AE-CF81F8FD1541}" type="pres">
      <dgm:prSet presAssocID="{B8C03B76-E100-4AF5-9A38-10A2ACBC7F3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7917CF-08E2-4F17-A086-07250F3DDDC5}" type="pres">
      <dgm:prSet presAssocID="{B8C03B76-E100-4AF5-9A38-10A2ACBC7F3A}" presName="BalanceSpacing" presStyleCnt="0"/>
      <dgm:spPr/>
    </dgm:pt>
    <dgm:pt modelId="{847497F0-2F9E-4A36-BB60-F2752983B52E}" type="pres">
      <dgm:prSet presAssocID="{B8C03B76-E100-4AF5-9A38-10A2ACBC7F3A}" presName="BalanceSpacing1" presStyleCnt="0"/>
      <dgm:spPr/>
    </dgm:pt>
    <dgm:pt modelId="{C42392CE-5D83-43D8-8A4E-9F5A0E2128C1}" type="pres">
      <dgm:prSet presAssocID="{880C2B44-67B0-4EB9-A7B1-39BF9F008200}" presName="Accent1Text" presStyleLbl="node1" presStyleIdx="7" presStyleCnt="8"/>
      <dgm:spPr/>
      <dgm:t>
        <a:bodyPr/>
        <a:lstStyle/>
        <a:p>
          <a:endParaRPr lang="pt-BR"/>
        </a:p>
      </dgm:t>
    </dgm:pt>
  </dgm:ptLst>
  <dgm:cxnLst>
    <dgm:cxn modelId="{453B4351-5648-4D56-AADD-A0D91390BBD6}" type="presOf" srcId="{9148F91E-FD22-4E26-9483-E96920F89000}" destId="{9BA7825E-8750-49FD-965B-0A8F386562B9}" srcOrd="0" destOrd="0" presId="urn:microsoft.com/office/officeart/2008/layout/AlternatingHexagons"/>
    <dgm:cxn modelId="{F1F1B8A4-E8B3-44EB-9907-B889D367C32F}" type="presOf" srcId="{3A29244D-1166-4622-A84C-082B7A410B19}" destId="{641A5E7B-79A8-44A1-BAB0-F6CB04D77679}" srcOrd="0" destOrd="0" presId="urn:microsoft.com/office/officeart/2008/layout/AlternatingHexagons"/>
    <dgm:cxn modelId="{B3D652C2-752D-4DD4-8357-B1992DFBEB66}" srcId="{4A06633E-6D2F-4792-B292-AE81EEBC7AB0}" destId="{BBA3F844-0BC1-4511-9C98-FE9198BAAE03}" srcOrd="0" destOrd="0" parTransId="{72DC80A1-BD09-4F52-9D69-202549140E2B}" sibTransId="{5FC5899B-EA6B-42D2-8A91-AC7FE7B59E59}"/>
    <dgm:cxn modelId="{2E0FCB5C-6A05-4EAB-8143-A3A79F06009A}" type="presOf" srcId="{A5F0DE39-FC72-4A6A-9D70-8F42BFE2F03A}" destId="{ACD993BD-A800-4C82-B4AE-CF81F8FD1541}" srcOrd="0" destOrd="0" presId="urn:microsoft.com/office/officeart/2008/layout/AlternatingHexagons"/>
    <dgm:cxn modelId="{B5AD8577-BD62-471F-8246-2F2B2A37829E}" srcId="{211F0404-6FF0-4E51-9E3C-CA73DF9174EB}" destId="{DE9AAF3C-9182-4AAE-860C-53540F68CBD5}" srcOrd="0" destOrd="0" parTransId="{91C5FEC9-944E-4791-9932-C51D59D511A1}" sibTransId="{7DAD217E-F28B-49D4-A4AB-5FEA84CEB802}"/>
    <dgm:cxn modelId="{8287D7B7-F2B5-453C-AA12-A7A89C64F00E}" srcId="{B8C03B76-E100-4AF5-9A38-10A2ACBC7F3A}" destId="{A5F0DE39-FC72-4A6A-9D70-8F42BFE2F03A}" srcOrd="0" destOrd="0" parTransId="{8CA3798A-D339-4E60-BDD1-F0DCDBA590EB}" sibTransId="{D6E1BC2F-7711-4A37-B363-6C81E524F191}"/>
    <dgm:cxn modelId="{42D5F02F-B516-4821-A1EA-91BF6AE2437D}" type="presOf" srcId="{DE9AAF3C-9182-4AAE-860C-53540F68CBD5}" destId="{7AEC10AF-CD35-4A4C-8FC7-14DC94BEE6F8}" srcOrd="0" destOrd="0" presId="urn:microsoft.com/office/officeart/2008/layout/AlternatingHexagons"/>
    <dgm:cxn modelId="{72BBCDD3-6332-40E9-AB72-1B422EC61CE4}" type="presOf" srcId="{BBA3F844-0BC1-4511-9C98-FE9198BAAE03}" destId="{4A1FA042-B1A5-46DA-B79A-456C5C19D2C5}" srcOrd="0" destOrd="0" presId="urn:microsoft.com/office/officeart/2008/layout/AlternatingHexagons"/>
    <dgm:cxn modelId="{BA87B776-4685-438B-8B08-942C912B018A}" type="presOf" srcId="{B8C03B76-E100-4AF5-9A38-10A2ACBC7F3A}" destId="{1405C65E-848B-4C84-9EAB-D2B2909802DC}" srcOrd="0" destOrd="0" presId="urn:microsoft.com/office/officeart/2008/layout/AlternatingHexagons"/>
    <dgm:cxn modelId="{0D0127B0-21F8-4B10-AB39-267FCE042C53}" type="presOf" srcId="{4A06633E-6D2F-4792-B292-AE81EEBC7AB0}" destId="{CB0ED30D-98BE-41DE-986C-B3A5B01D45BB}" srcOrd="0" destOrd="0" presId="urn:microsoft.com/office/officeart/2008/layout/AlternatingHexagons"/>
    <dgm:cxn modelId="{89492412-C626-49AF-88D0-A819D8621115}" type="presOf" srcId="{6402882D-9415-4B5C-BE14-084B0E63426A}" destId="{56FAE5B5-937B-47E3-8BD0-2A73E611969A}" srcOrd="0" destOrd="0" presId="urn:microsoft.com/office/officeart/2008/layout/AlternatingHexagons"/>
    <dgm:cxn modelId="{D6E3BE50-BEA1-46B0-AB8C-496DB648A769}" srcId="{4A06633E-6D2F-4792-B292-AE81EEBC7AB0}" destId="{211F0404-6FF0-4E51-9E3C-CA73DF9174EB}" srcOrd="2" destOrd="0" parTransId="{B097CD6C-8996-4A58-984E-46AA2FB31848}" sibTransId="{9148F91E-FD22-4E26-9483-E96920F89000}"/>
    <dgm:cxn modelId="{D3CDDE1B-3C5B-47B4-AFA4-E59C62BA7FD3}" srcId="{BBA3F844-0BC1-4511-9C98-FE9198BAAE03}" destId="{6402882D-9415-4B5C-BE14-084B0E63426A}" srcOrd="0" destOrd="0" parTransId="{9032EB37-5D5D-4C32-89A3-6E24C09BCA6D}" sibTransId="{8A5CDC35-3728-4AC3-90AA-2DDE3E6AE77B}"/>
    <dgm:cxn modelId="{57D4219F-B331-4643-A54C-3441CFFE7337}" type="presOf" srcId="{5FC5899B-EA6B-42D2-8A91-AC7FE7B59E59}" destId="{86391EA9-1F69-421D-9750-7F4B24C5DA2A}" srcOrd="0" destOrd="0" presId="urn:microsoft.com/office/officeart/2008/layout/AlternatingHexagons"/>
    <dgm:cxn modelId="{B43E4000-6A77-4F4A-B36B-FED1E2210B1F}" type="presOf" srcId="{00DBB12D-C018-4BC4-AF3B-731990A18CAC}" destId="{F7A2FB51-984C-49DA-A9C7-254E8112E712}" srcOrd="0" destOrd="0" presId="urn:microsoft.com/office/officeart/2008/layout/AlternatingHexagons"/>
    <dgm:cxn modelId="{A334A2D8-4BA7-42EB-8866-480EC95BBAD0}" type="presOf" srcId="{211F0404-6FF0-4E51-9E3C-CA73DF9174EB}" destId="{517443E0-93DA-49C7-A93D-1B08E8E73152}" srcOrd="0" destOrd="0" presId="urn:microsoft.com/office/officeart/2008/layout/AlternatingHexagons"/>
    <dgm:cxn modelId="{930BB82C-9952-4B5B-A5DA-2B7967F5F80C}" srcId="{4A06633E-6D2F-4792-B292-AE81EEBC7AB0}" destId="{3A29244D-1166-4622-A84C-082B7A410B19}" srcOrd="1" destOrd="0" parTransId="{C7FDE5C8-6516-4CC0-990F-D8EFA4612239}" sibTransId="{00DBB12D-C018-4BC4-AF3B-731990A18CAC}"/>
    <dgm:cxn modelId="{CA08C3DF-5440-4F58-AECC-363B35C13B06}" type="presOf" srcId="{880C2B44-67B0-4EB9-A7B1-39BF9F008200}" destId="{C42392CE-5D83-43D8-8A4E-9F5A0E2128C1}" srcOrd="0" destOrd="0" presId="urn:microsoft.com/office/officeart/2008/layout/AlternatingHexagons"/>
    <dgm:cxn modelId="{34DAAB0C-CBF2-4AEB-89DC-3D125C0D0A3C}" srcId="{4A06633E-6D2F-4792-B292-AE81EEBC7AB0}" destId="{B8C03B76-E100-4AF5-9A38-10A2ACBC7F3A}" srcOrd="3" destOrd="0" parTransId="{3A9D4314-837B-488B-871F-862CFC472AA6}" sibTransId="{880C2B44-67B0-4EB9-A7B1-39BF9F008200}"/>
    <dgm:cxn modelId="{9A0CB296-466E-4469-A0BA-EDB8F195884F}" type="presParOf" srcId="{CB0ED30D-98BE-41DE-986C-B3A5B01D45BB}" destId="{67EC3D1F-35BB-46B5-AAF1-15AD2974A5C8}" srcOrd="0" destOrd="0" presId="urn:microsoft.com/office/officeart/2008/layout/AlternatingHexagons"/>
    <dgm:cxn modelId="{F3E33DEB-C2A4-4CE8-BCB7-A66817E89C84}" type="presParOf" srcId="{67EC3D1F-35BB-46B5-AAF1-15AD2974A5C8}" destId="{4A1FA042-B1A5-46DA-B79A-456C5C19D2C5}" srcOrd="0" destOrd="0" presId="urn:microsoft.com/office/officeart/2008/layout/AlternatingHexagons"/>
    <dgm:cxn modelId="{D99CD780-0879-4E3C-9826-D3500FD75F92}" type="presParOf" srcId="{67EC3D1F-35BB-46B5-AAF1-15AD2974A5C8}" destId="{56FAE5B5-937B-47E3-8BD0-2A73E611969A}" srcOrd="1" destOrd="0" presId="urn:microsoft.com/office/officeart/2008/layout/AlternatingHexagons"/>
    <dgm:cxn modelId="{4F73C138-D689-4448-8AEB-99C463562A87}" type="presParOf" srcId="{67EC3D1F-35BB-46B5-AAF1-15AD2974A5C8}" destId="{BA7132C5-3B3B-4708-A4E6-A39A1C46BBB2}" srcOrd="2" destOrd="0" presId="urn:microsoft.com/office/officeart/2008/layout/AlternatingHexagons"/>
    <dgm:cxn modelId="{2DD14B63-F2CA-4E60-8D25-6F18F1D26345}" type="presParOf" srcId="{67EC3D1F-35BB-46B5-AAF1-15AD2974A5C8}" destId="{E1137D1F-3A20-47A5-9A9D-E3B693D07BA7}" srcOrd="3" destOrd="0" presId="urn:microsoft.com/office/officeart/2008/layout/AlternatingHexagons"/>
    <dgm:cxn modelId="{F85EBE99-108F-4A67-A465-5D2E0B7B1B7D}" type="presParOf" srcId="{67EC3D1F-35BB-46B5-AAF1-15AD2974A5C8}" destId="{86391EA9-1F69-421D-9750-7F4B24C5DA2A}" srcOrd="4" destOrd="0" presId="urn:microsoft.com/office/officeart/2008/layout/AlternatingHexagons"/>
    <dgm:cxn modelId="{97153EC7-D1E0-4C55-B396-C04FC8F51031}" type="presParOf" srcId="{CB0ED30D-98BE-41DE-986C-B3A5B01D45BB}" destId="{99C7EB29-C19B-4458-97F5-718144B5D1FA}" srcOrd="1" destOrd="0" presId="urn:microsoft.com/office/officeart/2008/layout/AlternatingHexagons"/>
    <dgm:cxn modelId="{5B8CBE88-F573-4986-82DD-EFA8A9D8F745}" type="presParOf" srcId="{CB0ED30D-98BE-41DE-986C-B3A5B01D45BB}" destId="{20B299AC-F178-40B5-B9F0-371547819D35}" srcOrd="2" destOrd="0" presId="urn:microsoft.com/office/officeart/2008/layout/AlternatingHexagons"/>
    <dgm:cxn modelId="{92223EC1-AADA-4168-A986-FEE462A45E15}" type="presParOf" srcId="{20B299AC-F178-40B5-B9F0-371547819D35}" destId="{641A5E7B-79A8-44A1-BAB0-F6CB04D77679}" srcOrd="0" destOrd="0" presId="urn:microsoft.com/office/officeart/2008/layout/AlternatingHexagons"/>
    <dgm:cxn modelId="{5FB7E154-E3AE-471E-9681-C32EAEE79D4C}" type="presParOf" srcId="{20B299AC-F178-40B5-B9F0-371547819D35}" destId="{AF01F7D8-7CEB-4DD8-B15A-71D8866B322C}" srcOrd="1" destOrd="0" presId="urn:microsoft.com/office/officeart/2008/layout/AlternatingHexagons"/>
    <dgm:cxn modelId="{1D8FF089-7795-461B-A5C6-E9DD23F16F84}" type="presParOf" srcId="{20B299AC-F178-40B5-B9F0-371547819D35}" destId="{6B0D0DE4-8162-4180-9EF9-5F00EE9FCE3E}" srcOrd="2" destOrd="0" presId="urn:microsoft.com/office/officeart/2008/layout/AlternatingHexagons"/>
    <dgm:cxn modelId="{52D4B18D-51C6-4CCD-8823-5A987195409F}" type="presParOf" srcId="{20B299AC-F178-40B5-B9F0-371547819D35}" destId="{ACCB96FC-D35A-4D63-91D2-71B7C88DDF93}" srcOrd="3" destOrd="0" presId="urn:microsoft.com/office/officeart/2008/layout/AlternatingHexagons"/>
    <dgm:cxn modelId="{D016E6BC-A2F8-4CDA-A3F6-ED2FC807782E}" type="presParOf" srcId="{20B299AC-F178-40B5-B9F0-371547819D35}" destId="{F7A2FB51-984C-49DA-A9C7-254E8112E712}" srcOrd="4" destOrd="0" presId="urn:microsoft.com/office/officeart/2008/layout/AlternatingHexagons"/>
    <dgm:cxn modelId="{00D36071-03A2-4618-8EA7-49AF4368B6B0}" type="presParOf" srcId="{CB0ED30D-98BE-41DE-986C-B3A5B01D45BB}" destId="{15555824-D5C2-45A9-9404-9F020B79C529}" srcOrd="3" destOrd="0" presId="urn:microsoft.com/office/officeart/2008/layout/AlternatingHexagons"/>
    <dgm:cxn modelId="{59CFBFC8-B189-45D2-9A02-FAB33031E718}" type="presParOf" srcId="{CB0ED30D-98BE-41DE-986C-B3A5B01D45BB}" destId="{DD1B339C-0782-40C6-AE35-190EF84C0B17}" srcOrd="4" destOrd="0" presId="urn:microsoft.com/office/officeart/2008/layout/AlternatingHexagons"/>
    <dgm:cxn modelId="{7EAA1DB3-184B-4667-AA0C-85E865A0F226}" type="presParOf" srcId="{DD1B339C-0782-40C6-AE35-190EF84C0B17}" destId="{517443E0-93DA-49C7-A93D-1B08E8E73152}" srcOrd="0" destOrd="0" presId="urn:microsoft.com/office/officeart/2008/layout/AlternatingHexagons"/>
    <dgm:cxn modelId="{8C71B23F-7879-4977-A855-C758CFE276EA}" type="presParOf" srcId="{DD1B339C-0782-40C6-AE35-190EF84C0B17}" destId="{7AEC10AF-CD35-4A4C-8FC7-14DC94BEE6F8}" srcOrd="1" destOrd="0" presId="urn:microsoft.com/office/officeart/2008/layout/AlternatingHexagons"/>
    <dgm:cxn modelId="{3B67C8E0-ACE1-4706-B4AD-D26FF2560982}" type="presParOf" srcId="{DD1B339C-0782-40C6-AE35-190EF84C0B17}" destId="{DAE47823-6D7A-40CC-BDA9-C45212D83889}" srcOrd="2" destOrd="0" presId="urn:microsoft.com/office/officeart/2008/layout/AlternatingHexagons"/>
    <dgm:cxn modelId="{A1E0DAB2-8371-4454-A4F9-989FAC7E91F1}" type="presParOf" srcId="{DD1B339C-0782-40C6-AE35-190EF84C0B17}" destId="{75D6D44B-8F53-463D-B0CE-B16DEE3F6A87}" srcOrd="3" destOrd="0" presId="urn:microsoft.com/office/officeart/2008/layout/AlternatingHexagons"/>
    <dgm:cxn modelId="{C93B1B16-B5C2-4378-B656-9C49237E619F}" type="presParOf" srcId="{DD1B339C-0782-40C6-AE35-190EF84C0B17}" destId="{9BA7825E-8750-49FD-965B-0A8F386562B9}" srcOrd="4" destOrd="0" presId="urn:microsoft.com/office/officeart/2008/layout/AlternatingHexagons"/>
    <dgm:cxn modelId="{36BEF3BD-2154-4BDD-9DA6-05E2507BB867}" type="presParOf" srcId="{CB0ED30D-98BE-41DE-986C-B3A5B01D45BB}" destId="{0CA4A8B3-3B71-4DAC-9CDF-669AE9B52704}" srcOrd="5" destOrd="0" presId="urn:microsoft.com/office/officeart/2008/layout/AlternatingHexagons"/>
    <dgm:cxn modelId="{BD12AC62-C4DE-4E47-ADD5-0D8BA7FF3C54}" type="presParOf" srcId="{CB0ED30D-98BE-41DE-986C-B3A5B01D45BB}" destId="{5C91A1A0-E752-4221-B3FD-F123ED04F6FB}" srcOrd="6" destOrd="0" presId="urn:microsoft.com/office/officeart/2008/layout/AlternatingHexagons"/>
    <dgm:cxn modelId="{CB277BC3-5945-4D51-B2D2-F234A4DB690F}" type="presParOf" srcId="{5C91A1A0-E752-4221-B3FD-F123ED04F6FB}" destId="{1405C65E-848B-4C84-9EAB-D2B2909802DC}" srcOrd="0" destOrd="0" presId="urn:microsoft.com/office/officeart/2008/layout/AlternatingHexagons"/>
    <dgm:cxn modelId="{E26098F1-D093-46C3-B519-257B92714AF7}" type="presParOf" srcId="{5C91A1A0-E752-4221-B3FD-F123ED04F6FB}" destId="{ACD993BD-A800-4C82-B4AE-CF81F8FD1541}" srcOrd="1" destOrd="0" presId="urn:microsoft.com/office/officeart/2008/layout/AlternatingHexagons"/>
    <dgm:cxn modelId="{3FA59995-943A-479D-BA8B-47A31ED6ED59}" type="presParOf" srcId="{5C91A1A0-E752-4221-B3FD-F123ED04F6FB}" destId="{077917CF-08E2-4F17-A086-07250F3DDDC5}" srcOrd="2" destOrd="0" presId="urn:microsoft.com/office/officeart/2008/layout/AlternatingHexagons"/>
    <dgm:cxn modelId="{C14033BB-3E09-42FE-B6D2-AB597F2BD81B}" type="presParOf" srcId="{5C91A1A0-E752-4221-B3FD-F123ED04F6FB}" destId="{847497F0-2F9E-4A36-BB60-F2752983B52E}" srcOrd="3" destOrd="0" presId="urn:microsoft.com/office/officeart/2008/layout/AlternatingHexagons"/>
    <dgm:cxn modelId="{217DA3FA-BEB3-4131-86A0-EF69A930E248}" type="presParOf" srcId="{5C91A1A0-E752-4221-B3FD-F123ED04F6FB}" destId="{C42392CE-5D83-43D8-8A4E-9F5A0E2128C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FA042-B1A5-46DA-B79A-456C5C19D2C5}">
      <dsp:nvSpPr>
        <dsp:cNvPr id="0" name=""/>
        <dsp:cNvSpPr/>
      </dsp:nvSpPr>
      <dsp:spPr>
        <a:xfrm rot="5400000">
          <a:off x="3420267" y="112320"/>
          <a:ext cx="1687687" cy="1468288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CEVA</a:t>
          </a:r>
          <a:endParaRPr lang="pt-BR" sz="1500" kern="1200" dirty="0"/>
        </a:p>
      </dsp:txBody>
      <dsp:txXfrm rot="5400000">
        <a:off x="3420267" y="112320"/>
        <a:ext cx="1687687" cy="1468288"/>
      </dsp:txXfrm>
    </dsp:sp>
    <dsp:sp modelId="{56FAE5B5-937B-47E3-8BD0-2A73E611969A}">
      <dsp:nvSpPr>
        <dsp:cNvPr id="0" name=""/>
        <dsp:cNvSpPr/>
      </dsp:nvSpPr>
      <dsp:spPr>
        <a:xfrm>
          <a:off x="5042810" y="340158"/>
          <a:ext cx="1883459" cy="101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2810" y="340158"/>
        <a:ext cx="1883459" cy="1012612"/>
      </dsp:txXfrm>
    </dsp:sp>
    <dsp:sp modelId="{86391EA9-1F69-421D-9750-7F4B24C5DA2A}">
      <dsp:nvSpPr>
        <dsp:cNvPr id="0" name=""/>
        <dsp:cNvSpPr/>
      </dsp:nvSpPr>
      <dsp:spPr>
        <a:xfrm rot="5400000">
          <a:off x="1834516" y="112320"/>
          <a:ext cx="1687687" cy="1468288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CIEVS</a:t>
          </a:r>
          <a:endParaRPr lang="pt-BR" sz="2700" kern="1200" dirty="0"/>
        </a:p>
      </dsp:txBody>
      <dsp:txXfrm rot="5400000">
        <a:off x="1834516" y="112320"/>
        <a:ext cx="1687687" cy="1468288"/>
      </dsp:txXfrm>
    </dsp:sp>
    <dsp:sp modelId="{641A5E7B-79A8-44A1-BAB0-F6CB04D77679}">
      <dsp:nvSpPr>
        <dsp:cNvPr id="0" name=""/>
        <dsp:cNvSpPr/>
      </dsp:nvSpPr>
      <dsp:spPr>
        <a:xfrm rot="5400000">
          <a:off x="2624354" y="1544829"/>
          <a:ext cx="1687687" cy="1468288"/>
        </a:xfrm>
        <a:prstGeom prst="hexagon">
          <a:avLst>
            <a:gd name="adj" fmla="val 25000"/>
            <a:gd name="vf" fmla="val 11547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CEST</a:t>
          </a:r>
          <a:endParaRPr lang="pt-BR" sz="1500" kern="1200" dirty="0"/>
        </a:p>
      </dsp:txBody>
      <dsp:txXfrm rot="5400000">
        <a:off x="2624354" y="1544829"/>
        <a:ext cx="1687687" cy="1468288"/>
      </dsp:txXfrm>
    </dsp:sp>
    <dsp:sp modelId="{AF01F7D8-7CEB-4DD8-B15A-71D8866B322C}">
      <dsp:nvSpPr>
        <dsp:cNvPr id="0" name=""/>
        <dsp:cNvSpPr/>
      </dsp:nvSpPr>
      <dsp:spPr>
        <a:xfrm>
          <a:off x="850594" y="1772667"/>
          <a:ext cx="1822702" cy="101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2FB51-984C-49DA-A9C7-254E8112E712}">
      <dsp:nvSpPr>
        <dsp:cNvPr id="0" name=""/>
        <dsp:cNvSpPr/>
      </dsp:nvSpPr>
      <dsp:spPr>
        <a:xfrm rot="5400000">
          <a:off x="4210105" y="1544829"/>
          <a:ext cx="1687687" cy="1468288"/>
        </a:xfrm>
        <a:prstGeom prst="hexagon">
          <a:avLst>
            <a:gd name="adj" fmla="val 25000"/>
            <a:gd name="vf" fmla="val 115470"/>
          </a:avLst>
        </a:prstGeom>
        <a:solidFill>
          <a:srgbClr val="F020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CEPI</a:t>
          </a:r>
          <a:endParaRPr lang="pt-BR" sz="3600" kern="1200" dirty="0"/>
        </a:p>
      </dsp:txBody>
      <dsp:txXfrm rot="5400000">
        <a:off x="4210105" y="1544829"/>
        <a:ext cx="1687687" cy="1468288"/>
      </dsp:txXfrm>
    </dsp:sp>
    <dsp:sp modelId="{517443E0-93DA-49C7-A93D-1B08E8E73152}">
      <dsp:nvSpPr>
        <dsp:cNvPr id="0" name=""/>
        <dsp:cNvSpPr/>
      </dsp:nvSpPr>
      <dsp:spPr>
        <a:xfrm rot="5400000">
          <a:off x="3420267" y="2977338"/>
          <a:ext cx="1687687" cy="146828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CEMEPAR</a:t>
          </a:r>
          <a:endParaRPr lang="pt-BR" sz="1500" kern="1200" dirty="0"/>
        </a:p>
      </dsp:txBody>
      <dsp:txXfrm rot="5400000">
        <a:off x="3420267" y="2977338"/>
        <a:ext cx="1687687" cy="1468288"/>
      </dsp:txXfrm>
    </dsp:sp>
    <dsp:sp modelId="{7AEC10AF-CD35-4A4C-8FC7-14DC94BEE6F8}">
      <dsp:nvSpPr>
        <dsp:cNvPr id="0" name=""/>
        <dsp:cNvSpPr/>
      </dsp:nvSpPr>
      <dsp:spPr>
        <a:xfrm>
          <a:off x="5042810" y="3205176"/>
          <a:ext cx="1883459" cy="101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/>
        </a:p>
      </dsp:txBody>
      <dsp:txXfrm>
        <a:off x="5042810" y="3205176"/>
        <a:ext cx="1883459" cy="1012612"/>
      </dsp:txXfrm>
    </dsp:sp>
    <dsp:sp modelId="{9BA7825E-8750-49FD-965B-0A8F386562B9}">
      <dsp:nvSpPr>
        <dsp:cNvPr id="0" name=""/>
        <dsp:cNvSpPr/>
      </dsp:nvSpPr>
      <dsp:spPr>
        <a:xfrm rot="5400000">
          <a:off x="1834516" y="2977338"/>
          <a:ext cx="1687687" cy="14682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DVVZI</a:t>
          </a:r>
          <a:endParaRPr lang="pt-BR" sz="2500" kern="1200" dirty="0"/>
        </a:p>
      </dsp:txBody>
      <dsp:txXfrm rot="5400000">
        <a:off x="1834516" y="2977338"/>
        <a:ext cx="1687687" cy="1468288"/>
      </dsp:txXfrm>
    </dsp:sp>
    <dsp:sp modelId="{1405C65E-848B-4C84-9EAB-D2B2909802DC}">
      <dsp:nvSpPr>
        <dsp:cNvPr id="0" name=""/>
        <dsp:cNvSpPr/>
      </dsp:nvSpPr>
      <dsp:spPr>
        <a:xfrm rot="5400000">
          <a:off x="2624354" y="4409847"/>
          <a:ext cx="1687687" cy="1468288"/>
        </a:xfrm>
        <a:prstGeom prst="hexagon">
          <a:avLst>
            <a:gd name="adj" fmla="val 25000"/>
            <a:gd name="vf" fmla="val 115470"/>
          </a:avLst>
        </a:prstGeom>
        <a:solidFill>
          <a:srgbClr val="FF99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LACEN</a:t>
          </a:r>
          <a:endParaRPr lang="pt-BR" sz="1500" kern="1200" dirty="0"/>
        </a:p>
      </dsp:txBody>
      <dsp:txXfrm rot="5400000">
        <a:off x="2624354" y="4409847"/>
        <a:ext cx="1687687" cy="1468288"/>
      </dsp:txXfrm>
    </dsp:sp>
    <dsp:sp modelId="{ACD993BD-A800-4C82-B4AE-CF81F8FD1541}">
      <dsp:nvSpPr>
        <dsp:cNvPr id="0" name=""/>
        <dsp:cNvSpPr/>
      </dsp:nvSpPr>
      <dsp:spPr>
        <a:xfrm>
          <a:off x="850594" y="4637685"/>
          <a:ext cx="1822702" cy="101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/>
        </a:p>
      </dsp:txBody>
      <dsp:txXfrm>
        <a:off x="850594" y="4637685"/>
        <a:ext cx="1822702" cy="1012612"/>
      </dsp:txXfrm>
    </dsp:sp>
    <dsp:sp modelId="{C42392CE-5D83-43D8-8A4E-9F5A0E2128C1}">
      <dsp:nvSpPr>
        <dsp:cNvPr id="0" name=""/>
        <dsp:cNvSpPr/>
      </dsp:nvSpPr>
      <dsp:spPr>
        <a:xfrm rot="5400000">
          <a:off x="4210105" y="4409847"/>
          <a:ext cx="1687687" cy="1468288"/>
        </a:xfrm>
        <a:prstGeom prst="hexagon">
          <a:avLst>
            <a:gd name="adj" fmla="val 25000"/>
            <a:gd name="vf" fmla="val 115470"/>
          </a:avLst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CEVS</a:t>
          </a:r>
          <a:endParaRPr lang="pt-BR" sz="3100" kern="1200" dirty="0"/>
        </a:p>
      </dsp:txBody>
      <dsp:txXfrm rot="5400000">
        <a:off x="4210105" y="4409847"/>
        <a:ext cx="1687687" cy="1468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7158A6C-743B-4997-962D-1F7501624EB8}" type="datetimeFigureOut">
              <a:rPr lang="pt-BR"/>
              <a:pPr>
                <a:defRPr/>
              </a:pPr>
              <a:t>30/09/2016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9E4EFBB-D5D4-4F12-8FEE-515D4108F0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27467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6AB9-99E0-4B72-98D4-7C802C4AF2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D82D1-315F-41ED-97D9-C314A88790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1589A-5D9B-4519-B272-D80E6B68D0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1C569-1757-41AD-8CC4-BD1D22EF3B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A48AC-18C6-41A2-A70E-5891C6889A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A54C-76DD-4F21-A629-7742613FF9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1174-978E-4518-977E-D3201CCD50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BE519-E706-43B2-A691-DA7BA982FA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D1A6E-67B0-4FDB-A373-EA7856F72C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9A35E-C198-4040-9750-116EEF2D3C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A1CC-02F4-4E8C-9101-FFC4EFF90C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745D8-9FC1-42A6-9954-F975FC6B5C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2AF7A-2FCE-487D-9329-E7C863FD3F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FC061-1D3B-4557-9B7A-BDEB52C50B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63C31-F271-456A-BA13-FD13578F00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A3EF-C79A-45C3-B2FB-F4D6AA090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EBDF06E-028B-4D67-AD3E-F90840F2BA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  <p:sldLayoutId id="214748364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ogo_Saude_V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09600"/>
            <a:ext cx="4156075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1367136" y="495671"/>
          <a:ext cx="7776864" cy="599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Imagem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3490913"/>
            <a:ext cx="179387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2" descr="Resultado de imagem para ADAPAR"/>
          <p:cNvSpPr>
            <a:spLocks noChangeAspect="1" noChangeArrowheads="1"/>
          </p:cNvSpPr>
          <p:nvPr/>
        </p:nvSpPr>
        <p:spPr bwMode="auto">
          <a:xfrm>
            <a:off x="1555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 sz="2400">
              <a:latin typeface="Arial Black" pitchFamily="34" charset="0"/>
            </a:endParaRPr>
          </a:p>
        </p:txBody>
      </p:sp>
      <p:pic>
        <p:nvPicPr>
          <p:cNvPr id="21508" name="Imagem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2074863"/>
            <a:ext cx="17049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0"/>
          <p:cNvSpPr>
            <a:spLocks noGrp="1"/>
          </p:cNvSpPr>
          <p:nvPr>
            <p:ph type="title" idx="4294967295"/>
          </p:nvPr>
        </p:nvSpPr>
        <p:spPr>
          <a:xfrm>
            <a:off x="-2268538" y="127000"/>
            <a:ext cx="7772401" cy="1143000"/>
          </a:xfrm>
        </p:spPr>
        <p:txBody>
          <a:bodyPr/>
          <a:lstStyle/>
          <a:p>
            <a:pPr>
              <a:defRPr/>
            </a:pP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Brucelose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10" name="Imagem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2500" y="4899025"/>
            <a:ext cx="18415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252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223963"/>
            <a:ext cx="8101012" cy="56261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Amanda de Paula Boni Navarro 	SESA/SVS/CEST</a:t>
            </a:r>
            <a:endParaRPr lang="es-ES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Antonieta </a:t>
            </a:r>
            <a:r>
              <a:rPr lang="es-ES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Milleo</a:t>
            </a: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ES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Handar</a:t>
            </a: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		SESA/SVS/CEST</a:t>
            </a:r>
            <a:endParaRPr lang="pt-BR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Célia Fagundes da Cruz		LACEN/PR</a:t>
            </a:r>
            <a:endParaRPr lang="es-ES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Elizabeth El </a:t>
            </a:r>
            <a:r>
              <a:rPr lang="es-ES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Hajjar</a:t>
            </a: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ES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Droppa</a:t>
            </a: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		LACEN/PR</a:t>
            </a:r>
            <a:endParaRPr lang="pt-BR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Fabiana </a:t>
            </a:r>
            <a:r>
              <a:rPr lang="pt-BR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Menoncin</a:t>
            </a: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Souza		CEMEPAR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Felipe Francisco </a:t>
            </a:r>
            <a:r>
              <a:rPr lang="pt-BR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Tuon</a:t>
            </a: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		HC-UFPR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Ivana Lucia Belmonte			SESA/SVS/CEVA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Juliana Clélia </a:t>
            </a:r>
            <a:r>
              <a:rPr lang="pt-BR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Cequinel</a:t>
            </a: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		SESA/SVS/CEVA/DVVZI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Karina </a:t>
            </a:r>
            <a:r>
              <a:rPr lang="pt-BR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Ruaro</a:t>
            </a: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	 de Paula		SESA/SVS/CEVS/DVVSA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Laurina</a:t>
            </a: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Setsuko </a:t>
            </a:r>
            <a:r>
              <a:rPr lang="pt-BR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Tanabe</a:t>
            </a: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		SESA/SVS/CIEVS/DVUIN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Márcia </a:t>
            </a:r>
            <a:r>
              <a:rPr lang="pt-BR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Zinelli</a:t>
            </a: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da Silveira		SESA/SVS/CEVA/DVVZI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Margely</a:t>
            </a: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Nunes de Souza		CEMEPAR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Maria Carolina Lobo da Silva Leal	SESA/SVS/CEST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Mariza </a:t>
            </a:r>
            <a:r>
              <a:rPr lang="pt-BR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Koloda</a:t>
            </a: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			ADAPAR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Natacha </a:t>
            </a:r>
            <a:r>
              <a:rPr lang="pt-BR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Cerchiari</a:t>
            </a: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			HC-UFPR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Nelson </a:t>
            </a:r>
            <a:r>
              <a:rPr lang="pt-BR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Ricetti</a:t>
            </a: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de Nazareno		SESA/SVS/CEPI/DVIEP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Pedro Paulo Pedroso			SESA/SVS/CEVS/DVVSA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Suzana Dal Ri Moreira		SESA/SVS/CIEVS/DVUIN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Tânia Portella Costa			SESA/SVS/CEVA/DVVZI</a:t>
            </a:r>
          </a:p>
          <a:p>
            <a:pPr>
              <a:lnSpc>
                <a:spcPct val="80000"/>
              </a:lnSpc>
              <a:defRPr/>
            </a:pPr>
            <a:r>
              <a:rPr lang="pt-BR" sz="1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Yumie</a:t>
            </a:r>
            <a:r>
              <a:rPr lang="pt-B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Murakami			SESA/SVS/CEST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-541338" y="441325"/>
            <a:ext cx="7772401" cy="782638"/>
          </a:xfrm>
        </p:spPr>
        <p:txBody>
          <a:bodyPr/>
          <a:lstStyle/>
          <a:p>
            <a:pPr>
              <a:defRPr/>
            </a:pPr>
            <a:r>
              <a:rPr lang="pt-BR" sz="2400" b="1" dirty="0" smtClean="0">
                <a:solidFill>
                  <a:schemeClr val="accent6"/>
                </a:solidFill>
                <a:latin typeface="Arial" panose="020B0604020202020204" pitchFamily="34" charset="0"/>
              </a:rPr>
              <a:t>EQUIPE TÉCNICA DE ELABORAÇÃO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4375" y="0"/>
            <a:ext cx="52911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500438"/>
            <a:ext cx="8277101" cy="4114800"/>
          </a:xfrm>
        </p:spPr>
        <p:txBody>
          <a:bodyPr/>
          <a:lstStyle/>
          <a:p>
            <a:pPr algn="just"/>
            <a:r>
              <a:rPr lang="pt-BR" sz="2800" dirty="0" smtClean="0">
                <a:solidFill>
                  <a:schemeClr val="accent6"/>
                </a:solidFill>
                <a:latin typeface="Arial" charset="0"/>
              </a:rPr>
              <a:t>Integrar as ações de vigilância, uniformizar os procedimentos e estabelecer diretrizes para atender a demanda que se apresenta no estado para a brucelose. </a:t>
            </a:r>
          </a:p>
          <a:p>
            <a:endParaRPr lang="pt-BR" sz="1800" dirty="0" smtClean="0">
              <a:latin typeface="Arial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6731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781300"/>
            <a:ext cx="7777162" cy="33115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pt-BR" sz="10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chemeClr val="accent6"/>
                </a:solidFill>
                <a:latin typeface="Arial" charset="0"/>
              </a:rPr>
              <a:t>DESCRIÇÃO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chemeClr val="accent6"/>
                </a:solidFill>
                <a:latin typeface="Arial" charset="0"/>
              </a:rPr>
              <a:t>AGENTE ETIOLÓGICO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chemeClr val="accent6"/>
                </a:solidFill>
                <a:latin typeface="Arial" charset="0"/>
              </a:rPr>
              <a:t>RESERVATÓRIOS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6731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Mo</a:t>
            </a:r>
            <a:endParaRPr lang="pt-BR" dirty="0" smtClean="0"/>
          </a:p>
          <a:p>
            <a:endParaRPr lang="pt-BR" dirty="0"/>
          </a:p>
          <a:p>
            <a:r>
              <a:rPr lang="pt-BR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DE TRANSMISSÃO</a:t>
            </a:r>
            <a:endParaRPr lang="pt-BR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6731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2064" y="2132857"/>
            <a:ext cx="4075107" cy="4725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27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6" y="0"/>
            <a:ext cx="9137104" cy="46940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6" y="4807933"/>
            <a:ext cx="9137104" cy="21087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08" y="3140968"/>
            <a:ext cx="9026798" cy="242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1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743200"/>
            <a:ext cx="7772400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pt-BR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accent6"/>
                </a:solidFill>
                <a:latin typeface="Arial" charset="0"/>
              </a:rPr>
              <a:t>MANIFESTAÇÕES CLÍNICAS</a:t>
            </a:r>
          </a:p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accent6"/>
                </a:solidFill>
                <a:latin typeface="Arial" charset="0"/>
              </a:rPr>
              <a:t>PERÍODO DE INCUBAÇÃO</a:t>
            </a:r>
          </a:p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accent6"/>
                </a:solidFill>
                <a:latin typeface="Arial" charset="0"/>
              </a:rPr>
              <a:t>DIAGNÓSTICO DIFERENCIAL</a:t>
            </a:r>
          </a:p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accent6"/>
                </a:solidFill>
                <a:latin typeface="Arial" charset="0"/>
              </a:rPr>
              <a:t>DIAGNÓSTICO LABORATORIAL</a:t>
            </a:r>
          </a:p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accent6"/>
                </a:solidFill>
                <a:latin typeface="Arial" charset="0"/>
              </a:rPr>
              <a:t>TRATAMENTO</a:t>
            </a:r>
          </a:p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accent6"/>
                </a:solidFill>
                <a:latin typeface="Arial" charset="0"/>
              </a:rPr>
              <a:t>VIGILÂNCIA EM SAÚDE</a:t>
            </a:r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6731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831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AutoShape 2" descr="Exibindo Fluxograma de conduta - HORIZONT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Exibindo Fluxograma de conduta - HORIZONTAL.png"/>
          <p:cNvSpPr>
            <a:spLocks noChangeAspect="1" noChangeArrowheads="1"/>
          </p:cNvSpPr>
          <p:nvPr/>
        </p:nvSpPr>
        <p:spPr bwMode="auto">
          <a:xfrm>
            <a:off x="1187624" y="11811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952"/>
            <a:ext cx="9144000" cy="686595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2627784" y="2636912"/>
            <a:ext cx="172819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5508104" y="2190205"/>
            <a:ext cx="360040" cy="216024"/>
          </a:xfrm>
          <a:prstGeom prst="rightArrow">
            <a:avLst/>
          </a:prstGeom>
          <a:solidFill>
            <a:srgbClr val="F02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4932040" y="4653136"/>
            <a:ext cx="360040" cy="216024"/>
          </a:xfrm>
          <a:prstGeom prst="rightArrow">
            <a:avLst/>
          </a:prstGeom>
          <a:solidFill>
            <a:srgbClr val="F02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4752020" y="5266556"/>
            <a:ext cx="360040" cy="216024"/>
          </a:xfrm>
          <a:prstGeom prst="rightArrow">
            <a:avLst/>
          </a:prstGeom>
          <a:solidFill>
            <a:srgbClr val="F02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633394" y="4156720"/>
            <a:ext cx="172819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524327" y="609599"/>
            <a:ext cx="1296145" cy="876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041776" y="3501008"/>
            <a:ext cx="277058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377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445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273176"/>
            <a:ext cx="8280920" cy="1468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01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026"/>
          <p:cNvSpPr txBox="1">
            <a:spLocks noChangeArrowheads="1"/>
          </p:cNvSpPr>
          <p:nvPr/>
        </p:nvSpPr>
        <p:spPr bwMode="auto">
          <a:xfrm>
            <a:off x="1143000" y="981075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b="1">
                <a:solidFill>
                  <a:srgbClr val="003399"/>
                </a:solidFill>
                <a:cs typeface="Arial" charset="0"/>
              </a:rPr>
              <a:t>SECRETARIA DE ESTADO DA SAÚDE</a:t>
            </a:r>
          </a:p>
        </p:txBody>
      </p:sp>
      <p:sp>
        <p:nvSpPr>
          <p:cNvPr id="20482" name="Text Box 1027"/>
          <p:cNvSpPr txBox="1">
            <a:spLocks noChangeArrowheads="1"/>
          </p:cNvSpPr>
          <p:nvPr/>
        </p:nvSpPr>
        <p:spPr bwMode="auto">
          <a:xfrm>
            <a:off x="1066800" y="1200150"/>
            <a:ext cx="6934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2800" b="1"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b="1">
                <a:solidFill>
                  <a:srgbClr val="006600"/>
                </a:solidFill>
                <a:cs typeface="Arial" charset="0"/>
              </a:rPr>
              <a:t>SUPERINTENDÊNCIA DE VIGILÂNCIA EM SAÚDE (SVS)</a:t>
            </a:r>
          </a:p>
          <a:p>
            <a:pPr algn="ctr" eaLnBrk="0" hangingPunct="0">
              <a:spcBef>
                <a:spcPct val="50000"/>
              </a:spcBef>
            </a:pPr>
            <a:endParaRPr lang="pt-BR" sz="2800" b="1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20483" name="Text Box 1028"/>
          <p:cNvSpPr txBox="1">
            <a:spLocks noChangeArrowheads="1"/>
          </p:cNvSpPr>
          <p:nvPr/>
        </p:nvSpPr>
        <p:spPr bwMode="auto">
          <a:xfrm>
            <a:off x="838200" y="2636838"/>
            <a:ext cx="7772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2400" b="1"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rgbClr val="003399"/>
                </a:solidFill>
                <a:cs typeface="Arial" charset="0"/>
              </a:rPr>
              <a:t>DEPARTAMENTO DE VIGILÂNCIA AMBIENTAL</a:t>
            </a:r>
          </a:p>
        </p:txBody>
      </p:sp>
      <p:sp>
        <p:nvSpPr>
          <p:cNvPr id="20484" name="Text Box 1029"/>
          <p:cNvSpPr txBox="1">
            <a:spLocks noChangeArrowheads="1"/>
          </p:cNvSpPr>
          <p:nvPr/>
        </p:nvSpPr>
        <p:spPr bwMode="auto">
          <a:xfrm>
            <a:off x="838200" y="3716338"/>
            <a:ext cx="7620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rgbClr val="006600"/>
                </a:solidFill>
                <a:cs typeface="Arial" charset="0"/>
              </a:rPr>
              <a:t>DIVISÃO DE VIGILÂNCIA DE ZOONOSES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rgbClr val="006600"/>
                </a:solidFill>
                <a:cs typeface="Arial" charset="0"/>
              </a:rPr>
              <a:t> E INTOXICAÇÕES (DVVZI</a:t>
            </a:r>
            <a:r>
              <a:rPr lang="pt-BR" sz="2000" b="1" dirty="0" smtClean="0">
                <a:solidFill>
                  <a:srgbClr val="006600"/>
                </a:solidFill>
                <a:cs typeface="Arial" charset="0"/>
              </a:rPr>
              <a:t>)</a:t>
            </a:r>
          </a:p>
          <a:p>
            <a:pPr algn="ctr" eaLnBrk="0" hangingPunct="0">
              <a:spcBef>
                <a:spcPct val="50000"/>
              </a:spcBef>
            </a:pPr>
            <a:endParaRPr lang="pt-BR" sz="2000" b="1" dirty="0" smtClean="0">
              <a:solidFill>
                <a:srgbClr val="006600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CENTRO ESTADUAL DE SAÚDE DO TRABALHADOR - CEST</a:t>
            </a:r>
            <a:endParaRPr lang="pt-BR" sz="2400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000" b="1" dirty="0">
              <a:solidFill>
                <a:srgbClr val="006600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000" b="1" dirty="0">
              <a:solidFill>
                <a:srgbClr val="0066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09" y="13356"/>
            <a:ext cx="9166414" cy="6844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60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2" y="0"/>
            <a:ext cx="9142438" cy="68445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05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Perfil Epidemiológico dos casos no Paraná</a:t>
            </a:r>
          </a:p>
        </p:txBody>
      </p:sp>
      <p:sp>
        <p:nvSpPr>
          <p:cNvPr id="8195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2276475"/>
            <a:ext cx="2736850" cy="1143000"/>
          </a:xfrm>
        </p:spPr>
        <p:txBody>
          <a:bodyPr/>
          <a:lstStyle/>
          <a:p>
            <a:r>
              <a:rPr lang="pt-BR" sz="2400" b="1" smtClean="0"/>
              <a:t>CASOS CONFIRMADOS DE BRUCELOSE HUMANA NOTIFICADOS NO SINAN ENTRE OS ANOS DE 2014 A 2016*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8027988" y="6281738"/>
            <a:ext cx="111601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/>
              <a:t>Dados de</a:t>
            </a:r>
          </a:p>
          <a:p>
            <a:pPr algn="ctr"/>
            <a:r>
              <a:rPr lang="pt-BR" sz="1600" b="1"/>
              <a:t>09/2016</a:t>
            </a:r>
          </a:p>
        </p:txBody>
      </p:sp>
      <p:graphicFrame>
        <p:nvGraphicFramePr>
          <p:cNvPr id="1518" name="Group 494"/>
          <p:cNvGraphicFramePr>
            <a:graphicFrameLocks noGrp="1"/>
          </p:cNvGraphicFramePr>
          <p:nvPr/>
        </p:nvGraphicFramePr>
        <p:xfrm>
          <a:off x="2843213" y="1125538"/>
          <a:ext cx="5905500" cy="5029200"/>
        </p:xfrm>
        <a:graphic>
          <a:graphicData uri="http://schemas.openxmlformats.org/drawingml/2006/table">
            <a:tbl>
              <a:tblPr/>
              <a:tblGrid>
                <a:gridCol w="2509837"/>
                <a:gridCol w="849313"/>
                <a:gridCol w="849312"/>
                <a:gridCol w="847725"/>
                <a:gridCol w="849313"/>
              </a:tblGrid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Regional </a:t>
                      </a:r>
                      <a:r>
                        <a:rPr kumimoji="0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Notif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4102 Metropolitana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4104 Irati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4105 Guarapuava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4107 Pato Branco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4108 Francisco Beltrão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4109 Foz do Iguaçu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4110 Cascavel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4112 Umuarama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4115 Maringá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4116 Apucarana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4118 Cornélio Procópio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4119 Jacarezinho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4120 Toledo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graphicFrame>
        <p:nvGraphicFramePr>
          <p:cNvPr id="6" name="Chart 9"/>
          <p:cNvGraphicFramePr>
            <a:graphicFrameLocks/>
          </p:cNvGraphicFramePr>
          <p:nvPr/>
        </p:nvGraphicFramePr>
        <p:xfrm>
          <a:off x="179512" y="260648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Espaço Reservado para Conteúdo 3"/>
          <p:cNvSpPr>
            <a:spLocks/>
          </p:cNvSpPr>
          <p:nvPr/>
        </p:nvSpPr>
        <p:spPr bwMode="auto">
          <a:xfrm>
            <a:off x="4356100" y="4076700"/>
            <a:ext cx="4392613" cy="25209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BR" sz="2400" b="1" dirty="0">
                <a:latin typeface="Times New Roman" pitchFamily="18" charset="0"/>
              </a:rPr>
              <a:t>Ocupações de risco: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pt-BR" sz="2400" b="1" dirty="0">
                <a:latin typeface="Times New Roman" pitchFamily="18" charset="0"/>
              </a:rPr>
              <a:t>1º Trabalhadores de Frigorífico;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pt-BR" sz="2400" b="1" dirty="0">
                <a:latin typeface="Times New Roman" pitchFamily="18" charset="0"/>
              </a:rPr>
              <a:t>2º Agropecuaristas;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pt-BR" sz="2400" b="1" dirty="0">
                <a:latin typeface="Times New Roman" pitchFamily="18" charset="0"/>
              </a:rPr>
              <a:t>3º Médicos Veterinários;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pt-BR" sz="1600" b="1" dirty="0">
              <a:latin typeface="Times New Roman" pitchFamily="18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2843213" y="6021388"/>
            <a:ext cx="111601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/>
              <a:t>Dados de</a:t>
            </a:r>
          </a:p>
          <a:p>
            <a:pPr algn="ctr"/>
            <a:r>
              <a:rPr lang="pt-BR" sz="1600" b="1"/>
              <a:t>09/2016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59"/>
          <p:cNvSpPr>
            <a:spLocks noGrp="1" noChangeArrowheads="1"/>
          </p:cNvSpPr>
          <p:nvPr>
            <p:ph type="title"/>
          </p:nvPr>
        </p:nvSpPr>
        <p:spPr>
          <a:xfrm>
            <a:off x="179388" y="2420938"/>
            <a:ext cx="2663825" cy="731837"/>
          </a:xfrm>
        </p:spPr>
        <p:txBody>
          <a:bodyPr/>
          <a:lstStyle/>
          <a:p>
            <a:r>
              <a:rPr lang="pt-BR" sz="2800" smtClean="0"/>
              <a:t>TODOS </a:t>
            </a:r>
            <a:br>
              <a:rPr lang="pt-BR" sz="2800" smtClean="0"/>
            </a:br>
            <a:r>
              <a:rPr lang="pt-BR" sz="2800" smtClean="0"/>
              <a:t>OS CASOS </a:t>
            </a:r>
            <a:br>
              <a:rPr lang="pt-BR" sz="2800" smtClean="0"/>
            </a:br>
            <a:r>
              <a:rPr lang="pt-BR" sz="2800" smtClean="0"/>
              <a:t>DE BRUCELOSE HUMANA </a:t>
            </a:r>
            <a:br>
              <a:rPr lang="pt-BR" sz="2800" smtClean="0"/>
            </a:br>
            <a:r>
              <a:rPr lang="pt-BR" sz="2800" smtClean="0"/>
              <a:t>NOTIFICADOS NO SINAN ATÉ 09/2016</a:t>
            </a:r>
          </a:p>
        </p:txBody>
      </p:sp>
      <p:graphicFrame>
        <p:nvGraphicFramePr>
          <p:cNvPr id="82433" name="Group 1537"/>
          <p:cNvGraphicFramePr>
            <a:graphicFrameLocks noGrp="1"/>
          </p:cNvGraphicFramePr>
          <p:nvPr>
            <p:ph idx="1"/>
          </p:nvPr>
        </p:nvGraphicFramePr>
        <p:xfrm>
          <a:off x="2987675" y="620713"/>
          <a:ext cx="5688013" cy="5988050"/>
        </p:xfrm>
        <a:graphic>
          <a:graphicData uri="http://schemas.openxmlformats.org/drawingml/2006/table">
            <a:tbl>
              <a:tblPr/>
              <a:tblGrid>
                <a:gridCol w="2389188"/>
                <a:gridCol w="706437"/>
                <a:gridCol w="647700"/>
                <a:gridCol w="647700"/>
                <a:gridCol w="649288"/>
                <a:gridCol w="647700"/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Regional </a:t>
                      </a:r>
                      <a:r>
                        <a:rPr kumimoji="0" 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Notif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Ign/Br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4110 Cascavel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4115 Maringá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4109 Foz do Iguaçu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4107 Pato Branco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4103 Ponta Grossa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4108 Francisco Beltrão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4112 Umuarama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4105 Guarapuava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4120 Toledo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4118 Cornélio Procópio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4106 União da Vitória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4116 Apucarana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4102 Metropolitana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4121 Telêmaco Borba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4114 Paranavaí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4113 Cianorte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4104 Irati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pt-BR" smtClean="0"/>
              <a:t>Ações Importantes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135938" cy="48958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mtClean="0"/>
              <a:t>Medicamentos em 2016:</a:t>
            </a:r>
          </a:p>
          <a:p>
            <a:pPr lvl="1" algn="just">
              <a:lnSpc>
                <a:spcPct val="90000"/>
              </a:lnSpc>
            </a:pPr>
            <a:r>
              <a:rPr lang="pt-BR" smtClean="0"/>
              <a:t>22 casos: 9 casos de acidentes vacinais em veterinários;</a:t>
            </a:r>
          </a:p>
          <a:p>
            <a:pPr algn="just">
              <a:lnSpc>
                <a:spcPct val="90000"/>
              </a:lnSpc>
            </a:pPr>
            <a:r>
              <a:rPr lang="pt-BR" smtClean="0"/>
              <a:t>Capacitação Epi Info para monitoramento das fichas de investigação dos casos;</a:t>
            </a:r>
          </a:p>
          <a:p>
            <a:pPr algn="just">
              <a:lnSpc>
                <a:spcPct val="90000"/>
              </a:lnSpc>
            </a:pPr>
            <a:r>
              <a:rPr lang="pt-BR" smtClean="0"/>
              <a:t>Capacitação nas RS de Cascavel, Foz do Iguaçu, Ponta Grossa e Irati;</a:t>
            </a:r>
          </a:p>
          <a:p>
            <a:pPr algn="just">
              <a:lnSpc>
                <a:spcPct val="90000"/>
              </a:lnSpc>
            </a:pPr>
            <a:r>
              <a:rPr lang="pt-BR" smtClean="0"/>
              <a:t>Palestras em eventos;</a:t>
            </a:r>
          </a:p>
          <a:p>
            <a:pPr algn="just">
              <a:lnSpc>
                <a:spcPct val="90000"/>
              </a:lnSpc>
            </a:pPr>
            <a:r>
              <a:rPr lang="pt-BR" smtClean="0"/>
              <a:t>GT Frigoríficos – CEST.</a:t>
            </a:r>
          </a:p>
          <a:p>
            <a:pPr algn="just"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179168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pt-BR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BR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www.saude.pr.gov.br/arquivos/File/Protocolo_Brucelose100316.pdf</a:t>
            </a:r>
            <a:endParaRPr lang="pt-BR" dirty="0" smtClean="0"/>
          </a:p>
          <a:p>
            <a:pPr marL="0" indent="0" algn="ctr">
              <a:buNone/>
            </a:pPr>
            <a:endParaRPr lang="pt-BR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Tânia Portella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</a:t>
            </a:r>
          </a:p>
          <a:p>
            <a:pPr marL="0" indent="0" algn="ctr">
              <a:buNone/>
            </a:pP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de Paula </a:t>
            </a:r>
            <a:r>
              <a:rPr lang="pt-BR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Boni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Navarro</a:t>
            </a:r>
            <a:endParaRPr lang="pt-BR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brucelose@sesa.pr.gov.br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41-32221225   41-33304470</a:t>
            </a:r>
          </a:p>
          <a:p>
            <a:pPr marL="0" indent="0" algn="ctr">
              <a:buNone/>
            </a:pPr>
            <a:endParaRPr lang="pt-BR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067944" cy="11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039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556792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Zoonose causada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bactérias do gênero </a:t>
            </a:r>
            <a:r>
              <a:rPr lang="pt-BR" sz="2000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  <a:r>
              <a:rPr lang="pt-BR" sz="20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pt-BR" sz="20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distribuição universal e acarreta problemas sanitários importantes e prejuízos econômicos vultosos.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Doença </a:t>
            </a:r>
            <a:r>
              <a:rPr lang="pt-BR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reemergente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agente potencial para bioterrorismo. É comum no Oriente Médio, na Ásia, na África, na América do Sul e Central, na Bacia do Mediterrâneo e do Caribe.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24544" y="692696"/>
            <a:ext cx="6622504" cy="1358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4000" b="1" kern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Brucelose</a:t>
            </a:r>
            <a:r>
              <a:rPr lang="pt-BR" sz="2800" b="1" kern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br>
              <a:rPr lang="pt-BR" sz="2800" b="1" kern="0" dirty="0" smtClean="0">
                <a:solidFill>
                  <a:schemeClr val="accent6"/>
                </a:solidFill>
                <a:latin typeface="Arial" panose="020B0604020202020204" pitchFamily="34" charset="0"/>
              </a:rPr>
            </a:br>
            <a:endParaRPr lang="pt-BR" sz="2800" b="1" kern="0" dirty="0" smtClean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6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060848"/>
            <a:ext cx="86409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ransmissão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dá pelo contato direto com animais infectados e suas secreções ou pelo consumo de leite não pasteurizado e seus derivados. </a:t>
            </a:r>
            <a:endParaRPr lang="pt-BR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destacando como uma zoonose relevante em saúde pública no estado do Paraná, pelo aumento de casos humanos e exposições acidentais à </a:t>
            </a:r>
            <a:r>
              <a:rPr lang="pt-BR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24544" y="692696"/>
            <a:ext cx="6622504" cy="1358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4000" b="1" kern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Brucelose</a:t>
            </a:r>
            <a:r>
              <a:rPr lang="pt-BR" sz="2800" b="1" kern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br>
              <a:rPr lang="pt-BR" sz="2800" b="1" kern="0" dirty="0" smtClean="0">
                <a:solidFill>
                  <a:schemeClr val="accent6"/>
                </a:solidFill>
                <a:latin typeface="Arial" panose="020B0604020202020204" pitchFamily="34" charset="0"/>
              </a:rPr>
            </a:br>
            <a:endParaRPr lang="pt-BR" sz="2800" b="1" kern="0" dirty="0" smtClean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4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19675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Sintomas: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 + astenia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udorese noturna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Anorexia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Mialgia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Lombalgia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Artralgia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24544" y="692696"/>
            <a:ext cx="6622504" cy="1358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4000" b="1" kern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Brucelose</a:t>
            </a:r>
            <a:r>
              <a:rPr lang="pt-BR" sz="2800" b="1" kern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br>
              <a:rPr lang="pt-BR" sz="2800" b="1" kern="0" dirty="0" smtClean="0">
                <a:solidFill>
                  <a:schemeClr val="accent6"/>
                </a:solidFill>
                <a:latin typeface="Arial" panose="020B0604020202020204" pitchFamily="34" charset="0"/>
              </a:rPr>
            </a:br>
            <a:endParaRPr lang="pt-BR" sz="2800" b="1" kern="0" dirty="0" smtClean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4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0304" y="283185"/>
            <a:ext cx="6622504" cy="13589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accent6"/>
                </a:solidFill>
                <a:latin typeface="Arial" panose="020B0604020202020204" pitchFamily="34" charset="0"/>
              </a:rPr>
              <a:t>Perfil Epidemiológico da Brucelose </a:t>
            </a:r>
            <a:br>
              <a:rPr lang="pt-BR" sz="2800" b="1" dirty="0" smtClean="0">
                <a:solidFill>
                  <a:schemeClr val="accent6"/>
                </a:solidFill>
                <a:latin typeface="Arial" panose="020B0604020202020204" pitchFamily="34" charset="0"/>
              </a:rPr>
            </a:br>
            <a:r>
              <a:rPr lang="pt-BR" sz="2800" b="1" dirty="0" smtClean="0">
                <a:solidFill>
                  <a:schemeClr val="accent6"/>
                </a:solidFill>
                <a:latin typeface="Arial" panose="020B0604020202020204" pitchFamily="34" charset="0"/>
              </a:rPr>
              <a:t>Humana no Paraná </a:t>
            </a:r>
          </a:p>
        </p:txBody>
      </p:sp>
      <p:sp>
        <p:nvSpPr>
          <p:cNvPr id="166915" name="AutoShape 3"/>
          <p:cNvSpPr>
            <a:spLocks noChangeArrowheads="1"/>
          </p:cNvSpPr>
          <p:nvPr/>
        </p:nvSpPr>
        <p:spPr bwMode="auto">
          <a:xfrm>
            <a:off x="0" y="1412777"/>
            <a:ext cx="3635896" cy="1440159"/>
          </a:xfrm>
          <a:prstGeom prst="rightArrowCallout">
            <a:avLst>
              <a:gd name="adj1" fmla="val 25000"/>
              <a:gd name="adj2" fmla="val 25000"/>
              <a:gd name="adj3" fmla="val 28337"/>
              <a:gd name="adj4" fmla="val 6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pt-BR" sz="2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pt-BR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2013</a:t>
            </a:r>
            <a:endParaRPr lang="pt-BR" sz="2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pt-BR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 Surto em Frigorífico</a:t>
            </a:r>
          </a:p>
          <a:p>
            <a:pPr eaLnBrk="0" hangingPunct="0"/>
            <a:r>
              <a:rPr lang="pt-BR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em Paiçandu </a:t>
            </a:r>
            <a:r>
              <a:rPr lang="pt-BR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(Maringá);</a:t>
            </a:r>
            <a:endParaRPr lang="pt-BR" sz="2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pt-BR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 33 trabalhadores</a:t>
            </a:r>
          </a:p>
          <a:p>
            <a:pPr eaLnBrk="0" hangingPunct="0"/>
            <a:r>
              <a:rPr lang="pt-BR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contaminados.</a:t>
            </a:r>
          </a:p>
          <a:p>
            <a:pPr eaLnBrk="0" hangingPunct="0"/>
            <a:endParaRPr lang="pt-BR" dirty="0">
              <a:latin typeface="Arial" panose="020B0604020202020204" pitchFamily="34" charset="0"/>
            </a:endParaRPr>
          </a:p>
        </p:txBody>
      </p:sp>
      <p:sp>
        <p:nvSpPr>
          <p:cNvPr id="166916" name="AutoShape 4"/>
          <p:cNvSpPr>
            <a:spLocks noChangeArrowheads="1"/>
          </p:cNvSpPr>
          <p:nvPr/>
        </p:nvSpPr>
        <p:spPr bwMode="auto">
          <a:xfrm>
            <a:off x="2411760" y="2636912"/>
            <a:ext cx="3384376" cy="1440160"/>
          </a:xfrm>
          <a:prstGeom prst="rightArrowCallout">
            <a:avLst>
              <a:gd name="adj1" fmla="val 25000"/>
              <a:gd name="adj2" fmla="val 25000"/>
              <a:gd name="adj3" fmla="val 3811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pt-BR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	</a:t>
            </a:r>
          </a:p>
          <a:p>
            <a:pPr eaLnBrk="0" hangingPunct="0"/>
            <a:r>
              <a:rPr lang="pt-BR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	</a:t>
            </a:r>
            <a:endParaRPr lang="pt-BR" sz="2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pt-BR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2014</a:t>
            </a:r>
          </a:p>
          <a:p>
            <a:pPr eaLnBrk="0" hangingPunct="0"/>
            <a:r>
              <a:rPr lang="pt-BR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55 </a:t>
            </a:r>
            <a:r>
              <a:rPr lang="pt-BR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casos </a:t>
            </a:r>
            <a:r>
              <a:rPr lang="pt-BR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confirmados</a:t>
            </a:r>
            <a:endParaRPr lang="pt-BR" sz="2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buFontTx/>
              <a:buChar char="•"/>
            </a:pPr>
            <a:endParaRPr lang="pt-BR" sz="2200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0" hangingPunct="0"/>
            <a:endParaRPr lang="pt-BR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0" hangingPunct="0"/>
            <a:endParaRPr lang="pt-BR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66917" name="AutoShape 5"/>
          <p:cNvSpPr>
            <a:spLocks noChangeArrowheads="1"/>
          </p:cNvSpPr>
          <p:nvPr/>
        </p:nvSpPr>
        <p:spPr bwMode="auto">
          <a:xfrm>
            <a:off x="4644008" y="3789040"/>
            <a:ext cx="3672408" cy="1394683"/>
          </a:xfrm>
          <a:prstGeom prst="rightArrowCallout">
            <a:avLst>
              <a:gd name="adj1" fmla="val 25000"/>
              <a:gd name="adj2" fmla="val 25000"/>
              <a:gd name="adj3" fmla="val 36941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pt-BR" b="1" dirty="0">
                <a:solidFill>
                  <a:schemeClr val="accent2"/>
                </a:solidFill>
                <a:latin typeface="Calibri" panose="020F0502020204030204" pitchFamily="34" charset="0"/>
              </a:rPr>
              <a:t>	</a:t>
            </a:r>
            <a:endParaRPr lang="pt-BR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pt-BR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2015</a:t>
            </a:r>
            <a:endParaRPr lang="pt-BR" sz="2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pt-BR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75 casos confirmados </a:t>
            </a:r>
          </a:p>
          <a:p>
            <a:pPr eaLnBrk="0" hangingPunct="0"/>
            <a:endParaRPr lang="pt-BR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/>
            <a:endParaRPr lang="pt-BR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84168" y="5183723"/>
            <a:ext cx="3059832" cy="1674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084168" y="5373216"/>
            <a:ext cx="3059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  <a:p>
            <a:pPr algn="ctr"/>
            <a:r>
              <a:rPr lang="pt-BR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 casos notificados </a:t>
            </a:r>
          </a:p>
          <a:p>
            <a:pPr algn="ctr"/>
            <a:r>
              <a:rPr lang="pt-BR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casos confirmados</a:t>
            </a:r>
            <a:endParaRPr lang="pt-BR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11760" y="657354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493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AutoShape 3"/>
          <p:cNvSpPr>
            <a:spLocks noChangeArrowheads="1"/>
          </p:cNvSpPr>
          <p:nvPr/>
        </p:nvSpPr>
        <p:spPr bwMode="auto">
          <a:xfrm>
            <a:off x="467544" y="1988840"/>
            <a:ext cx="3240856" cy="122426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t-BR" sz="32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Sexo Masculino</a:t>
            </a:r>
            <a:endParaRPr lang="pt-BR" sz="3200" b="1" dirty="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167940" name="AutoShape 4"/>
          <p:cNvSpPr>
            <a:spLocks noChangeArrowheads="1"/>
          </p:cNvSpPr>
          <p:nvPr/>
        </p:nvSpPr>
        <p:spPr bwMode="auto">
          <a:xfrm>
            <a:off x="755452" y="3428716"/>
            <a:ext cx="2952452" cy="208880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t-BR" sz="32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Trabalhadores </a:t>
            </a:r>
          </a:p>
          <a:p>
            <a:pPr algn="ctr" eaLnBrk="0" hangingPunct="0"/>
            <a:r>
              <a:rPr lang="pt-BR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Agricultores </a:t>
            </a:r>
            <a:endParaRPr lang="pt-BR" sz="2400" b="1" dirty="0">
              <a:solidFill>
                <a:srgbClr val="3366FF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BR" sz="2400" b="1" dirty="0">
                <a:solidFill>
                  <a:srgbClr val="3366FF"/>
                </a:solidFill>
                <a:latin typeface="Arial" panose="020B0604020202020204" pitchFamily="34" charset="0"/>
              </a:rPr>
              <a:t>Trab. frigoríficos</a:t>
            </a:r>
          </a:p>
          <a:p>
            <a:pPr algn="ctr" eaLnBrk="0" hangingPunct="0"/>
            <a:r>
              <a:rPr lang="pt-BR" sz="2400" b="1" dirty="0">
                <a:solidFill>
                  <a:srgbClr val="3366FF"/>
                </a:solidFill>
                <a:latin typeface="Arial" panose="020B0604020202020204" pitchFamily="34" charset="0"/>
              </a:rPr>
              <a:t>Veterinários</a:t>
            </a:r>
          </a:p>
        </p:txBody>
      </p:sp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5580112" y="2060711"/>
            <a:ext cx="2808311" cy="108051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t-BR" sz="3200" b="1" dirty="0">
                <a:solidFill>
                  <a:srgbClr val="3366FF"/>
                </a:solidFill>
                <a:latin typeface="Arial" panose="020B0604020202020204" pitchFamily="34" charset="0"/>
              </a:rPr>
              <a:t>20 – 49 anos</a:t>
            </a:r>
          </a:p>
        </p:txBody>
      </p:sp>
      <p:sp>
        <p:nvSpPr>
          <p:cNvPr id="167942" name="AutoShape 6"/>
          <p:cNvSpPr>
            <a:spLocks noChangeArrowheads="1"/>
          </p:cNvSpPr>
          <p:nvPr/>
        </p:nvSpPr>
        <p:spPr bwMode="auto">
          <a:xfrm>
            <a:off x="5580111" y="4005065"/>
            <a:ext cx="2808311" cy="936104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t-BR" sz="3200" b="1" dirty="0">
                <a:solidFill>
                  <a:srgbClr val="3366FF"/>
                </a:solidFill>
                <a:latin typeface="Arial" panose="020B0604020202020204" pitchFamily="34" charset="0"/>
              </a:rPr>
              <a:t>Rural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252536" y="476672"/>
            <a:ext cx="6622504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2800" b="1" kern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Perfil Epidemiológico da Brucelose </a:t>
            </a:r>
            <a:br>
              <a:rPr lang="pt-BR" sz="2800" b="1" kern="0" dirty="0" smtClean="0">
                <a:solidFill>
                  <a:schemeClr val="accent6"/>
                </a:solidFill>
                <a:latin typeface="Arial" panose="020B0604020202020204" pitchFamily="34" charset="0"/>
              </a:rPr>
            </a:br>
            <a:r>
              <a:rPr lang="pt-BR" sz="2800" b="1" kern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Humana no Paraná </a:t>
            </a:r>
          </a:p>
        </p:txBody>
      </p:sp>
    </p:spTree>
    <p:extLst>
      <p:ext uri="{BB962C8B-B14F-4D97-AF65-F5344CB8AC3E}">
        <p14:creationId xmlns="" xmlns:p14="http://schemas.microsoft.com/office/powerpoint/2010/main" val="15197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apas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08050"/>
            <a:ext cx="8967788" cy="594995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-1760537" y="71438"/>
            <a:ext cx="7772400" cy="936625"/>
          </a:xfrm>
        </p:spPr>
        <p:txBody>
          <a:bodyPr/>
          <a:lstStyle/>
          <a:p>
            <a:r>
              <a:rPr lang="pt-BR" sz="2400" b="1" dirty="0" err="1" smtClean="0">
                <a:solidFill>
                  <a:srgbClr val="00CC66"/>
                </a:solidFill>
                <a:latin typeface="Calibri" pitchFamily="34" charset="0"/>
              </a:rPr>
              <a:t>Freqüência</a:t>
            </a:r>
            <a:r>
              <a:rPr lang="pt-BR" sz="2400" b="1" dirty="0" smtClean="0">
                <a:solidFill>
                  <a:srgbClr val="00CC66"/>
                </a:solidFill>
                <a:latin typeface="Calibri" pitchFamily="34" charset="0"/>
              </a:rPr>
              <a:t> por Regional de Saúde </a:t>
            </a:r>
            <a:br>
              <a:rPr lang="pt-BR" sz="2400" b="1" dirty="0" smtClean="0">
                <a:solidFill>
                  <a:srgbClr val="00CC66"/>
                </a:solidFill>
                <a:latin typeface="Calibri" pitchFamily="34" charset="0"/>
              </a:rPr>
            </a:br>
            <a:r>
              <a:rPr lang="pt-BR" sz="2400" b="1" dirty="0" smtClean="0">
                <a:solidFill>
                  <a:srgbClr val="00CC66"/>
                </a:solidFill>
                <a:latin typeface="Calibri" pitchFamily="34" charset="0"/>
              </a:rPr>
              <a:t>2014 a 2016* </a:t>
            </a:r>
            <a:br>
              <a:rPr lang="pt-BR" sz="2400" b="1" dirty="0" smtClean="0">
                <a:solidFill>
                  <a:srgbClr val="00CC66"/>
                </a:solidFill>
                <a:latin typeface="Calibri" pitchFamily="34" charset="0"/>
              </a:rPr>
            </a:br>
            <a:r>
              <a:rPr lang="pt-BR" sz="1400" b="1" dirty="0" smtClean="0">
                <a:solidFill>
                  <a:srgbClr val="00CC66"/>
                </a:solidFill>
                <a:latin typeface="Calibri" pitchFamily="34" charset="0"/>
              </a:rPr>
              <a:t>Fonte: DVVZI/CEVA/SVS/SESA, atualizado em 07/2016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164388" y="41957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F02010"/>
                </a:solidFill>
                <a:latin typeface="Antique Olive Roman" pitchFamily="34" charset="0"/>
              </a:rPr>
              <a:t>2,3%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219700" y="47244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02010"/>
                </a:solidFill>
                <a:latin typeface="Antique Olive Roman" pitchFamily="34" charset="0"/>
              </a:rPr>
              <a:t>1,6%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843213" y="450850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02010"/>
                </a:solidFill>
                <a:latin typeface="Antique Olive Roman" pitchFamily="34" charset="0"/>
              </a:rPr>
              <a:t>12,5%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11638" y="5876925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02010"/>
                </a:solidFill>
                <a:latin typeface="Antique Olive Roman" pitchFamily="34" charset="0"/>
              </a:rPr>
              <a:t>0,8%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132138" y="5916613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rgbClr val="F02010"/>
                </a:solidFill>
                <a:latin typeface="Antique Olive Roman" pitchFamily="34" charset="0"/>
              </a:rPr>
              <a:t>3,1%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403350" y="522922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02010"/>
                </a:solidFill>
                <a:latin typeface="Antique Olive Roman" pitchFamily="34" charset="0"/>
              </a:rPr>
              <a:t>7,6%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95288" y="4581525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02010"/>
                </a:solidFill>
                <a:latin typeface="Antique Olive Roman" pitchFamily="34" charset="0"/>
              </a:rPr>
              <a:t>13%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541737" y="4046835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F02010"/>
                </a:solidFill>
                <a:latin typeface="Antique Olive Roman" pitchFamily="34" charset="0"/>
              </a:rPr>
              <a:t>18,2%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258888" y="2420938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F02010"/>
                </a:solidFill>
                <a:latin typeface="Antique Olive Roman" pitchFamily="34" charset="0"/>
              </a:rPr>
              <a:t>7,6%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061643" y="1583065"/>
            <a:ext cx="1223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>
                <a:solidFill>
                  <a:srgbClr val="F02010"/>
                </a:solidFill>
                <a:latin typeface="Antique Olive Roman" pitchFamily="34" charset="0"/>
              </a:rPr>
              <a:t>27%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219700" y="21336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02010"/>
                </a:solidFill>
                <a:latin typeface="Antique Olive Roman" pitchFamily="34" charset="0"/>
              </a:rPr>
              <a:t>0,8%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156325" y="206057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02010"/>
                </a:solidFill>
                <a:latin typeface="Antique Olive Roman" pitchFamily="34" charset="0"/>
              </a:rPr>
              <a:t>1,6%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84213" y="33575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F02010"/>
                </a:solidFill>
                <a:latin typeface="Antique Olive Roman" pitchFamily="34" charset="0"/>
              </a:rPr>
              <a:t>2,3%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075238" y="3500438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02010"/>
                </a:solidFill>
                <a:latin typeface="Antique Olive Roman" pitchFamily="34" charset="0"/>
              </a:rPr>
              <a:t>0,8%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995738" y="3357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02010"/>
                </a:solidFill>
                <a:latin typeface="Antique Olive Roman" pitchFamily="34" charset="0"/>
              </a:rPr>
              <a:t>0,8%</a:t>
            </a:r>
          </a:p>
        </p:txBody>
      </p:sp>
    </p:spTree>
    <p:extLst>
      <p:ext uri="{BB962C8B-B14F-4D97-AF65-F5344CB8AC3E}">
        <p14:creationId xmlns="" xmlns:p14="http://schemas.microsoft.com/office/powerpoint/2010/main" val="42606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68960"/>
            <a:ext cx="9144000" cy="30972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BR" sz="2000" dirty="0" smtClean="0">
                <a:solidFill>
                  <a:schemeClr val="accent6"/>
                </a:solidFill>
                <a:latin typeface="Arial" charset="0"/>
              </a:rPr>
              <a:t>Destaque como uma zoonose relevante em saúde pública no Paraná;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dirty="0" smtClean="0">
              <a:solidFill>
                <a:schemeClr val="accent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t-BR" sz="2000" dirty="0" smtClean="0">
                <a:solidFill>
                  <a:schemeClr val="accent6"/>
                </a:solidFill>
                <a:latin typeface="Arial" charset="0"/>
              </a:rPr>
              <a:t>	Instituído um Grupo de Trabalho GT;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dirty="0" smtClean="0">
              <a:solidFill>
                <a:schemeClr val="accent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t-BR" sz="2000" dirty="0" smtClean="0">
                <a:solidFill>
                  <a:schemeClr val="accent6"/>
                </a:solidFill>
                <a:latin typeface="Arial" charset="0"/>
              </a:rPr>
              <a:t>	Resolução nº 042/2015 – Secretaria de Saúde (SESA);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dirty="0">
              <a:solidFill>
                <a:schemeClr val="accent6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2000" dirty="0" smtClean="0">
                <a:solidFill>
                  <a:schemeClr val="accent6"/>
                </a:solidFill>
                <a:latin typeface="Arial" charset="0"/>
              </a:rPr>
              <a:t>	</a:t>
            </a:r>
            <a:r>
              <a:rPr lang="pt-BR" sz="2400" dirty="0" smtClean="0">
                <a:solidFill>
                  <a:schemeClr val="accent6"/>
                </a:solidFill>
                <a:latin typeface="Arial" charset="0"/>
              </a:rPr>
              <a:t>Objetivo: Reestruturar e atualizar o Protocolo Estadual de Brucelose Humana, e definir as estratégias de enfrentamento do agravo no estado.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1400" dirty="0" smtClean="0">
                <a:latin typeface="Arial" charset="0"/>
              </a:rPr>
              <a:t>	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6731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982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10519</TotalTime>
  <Words>681</Words>
  <Application>Microsoft Office PowerPoint</Application>
  <PresentationFormat>Apresentação na tela (4:3)</PresentationFormat>
  <Paragraphs>341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Estrutura padrão</vt:lpstr>
      <vt:lpstr>Slide 1</vt:lpstr>
      <vt:lpstr>Slide 2</vt:lpstr>
      <vt:lpstr>Slide 3</vt:lpstr>
      <vt:lpstr>Slide 4</vt:lpstr>
      <vt:lpstr>Slide 5</vt:lpstr>
      <vt:lpstr>Perfil Epidemiológico da Brucelose  Humana no Paraná </vt:lpstr>
      <vt:lpstr>Slide 7</vt:lpstr>
      <vt:lpstr>Freqüência por Regional de Saúde  2014 a 2016*  Fonte: DVVZI/CEVA/SVS/SESA, atualizado em 07/2016</vt:lpstr>
      <vt:lpstr>Slide 9</vt:lpstr>
      <vt:lpstr>GT Brucelose</vt:lpstr>
      <vt:lpstr>EQUIPE TÉCNICA DE ELABORAÇÃO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Perfil Epidemiológico dos casos no Paraná</vt:lpstr>
      <vt:lpstr>CASOS CONFIRMADOS DE BRUCELOSE HUMANA NOTIFICADOS NO SINAN ENTRE OS ANOS DE 2014 A 2016*</vt:lpstr>
      <vt:lpstr>Slide 24</vt:lpstr>
      <vt:lpstr>TODOS  OS CASOS  DE BRUCELOSE HUMANA  NOTIFICADOS NO SINAN ATÉ 09/2016</vt:lpstr>
      <vt:lpstr>Ações Importantes</vt:lpstr>
      <vt:lpstr>Slide 27</vt:lpstr>
    </vt:vector>
  </TitlesOfParts>
  <Company>SESA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SESA</dc:creator>
  <cp:lastModifiedBy>Amanda Boni</cp:lastModifiedBy>
  <cp:revision>320</cp:revision>
  <dcterms:created xsi:type="dcterms:W3CDTF">2011-05-25T14:15:46Z</dcterms:created>
  <dcterms:modified xsi:type="dcterms:W3CDTF">2016-09-30T12:14:07Z</dcterms:modified>
</cp:coreProperties>
</file>