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0" r:id="rId2"/>
    <p:sldId id="263" r:id="rId3"/>
    <p:sldId id="425" r:id="rId4"/>
    <p:sldId id="426" r:id="rId5"/>
    <p:sldId id="427" r:id="rId6"/>
    <p:sldId id="428" r:id="rId7"/>
    <p:sldId id="423" r:id="rId8"/>
    <p:sldId id="424" r:id="rId9"/>
    <p:sldId id="429" r:id="rId10"/>
    <p:sldId id="430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39" r:id="rId19"/>
    <p:sldId id="440" r:id="rId20"/>
    <p:sldId id="441" r:id="rId21"/>
    <p:sldId id="442" r:id="rId22"/>
    <p:sldId id="443" r:id="rId23"/>
    <p:sldId id="444" r:id="rId24"/>
    <p:sldId id="445" r:id="rId25"/>
    <p:sldId id="431" r:id="rId2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FF0000"/>
    <a:srgbClr val="006600"/>
    <a:srgbClr val="0033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1" autoAdjust="0"/>
    <p:restoredTop sz="90929"/>
  </p:normalViewPr>
  <p:slideViewPr>
    <p:cSldViewPr>
      <p:cViewPr varScale="1">
        <p:scale>
          <a:sx n="67" d="100"/>
          <a:sy n="67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728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72C7E4-F2E9-42F6-A855-4C9029827C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EE2F6143-9629-43A1-82CF-55AE9582F1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5FE8A-90A5-4CB0-B4B7-B905C50D31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8FF2B-309A-4190-AAD6-12C9E28C2F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1C538-4711-4581-BE08-11D4A90134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86DA9-42F1-47EA-BFC0-264BE1D8B2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E3EE7-DF87-4A7D-88DE-61E2D74961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A3F0-F470-482B-8830-23EC79F051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ECED1-ADB6-4B34-9443-38DFDB475F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A277-0CCB-408A-9EC0-FBADF5827D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6DEF-32AE-4F84-8D19-842652154D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5112B-4938-44AA-A01A-13709F1D97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CF8F0-A3A4-4313-8B8F-844886C9EC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4E2E64DB-8425-4E32-9C98-D262AD2E7F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2057400"/>
            <a:ext cx="80772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lnSpc>
                <a:spcPct val="115000"/>
              </a:lnSpc>
            </a:pPr>
            <a:r>
              <a:rPr lang="pt-BR" sz="3200" b="1" u="none">
                <a:solidFill>
                  <a:srgbClr val="006600"/>
                </a:solidFill>
              </a:rPr>
              <a:t>RELATÓRIO QUADRIMESTRAL DE PRESTAÇÃO DE CONTAS – 3o. Quadrimestre e Acumulado</a:t>
            </a:r>
          </a:p>
          <a:p>
            <a:pPr marL="457200" indent="-457200" algn="ctr">
              <a:lnSpc>
                <a:spcPct val="115000"/>
              </a:lnSpc>
            </a:pPr>
            <a:endParaRPr lang="pt-BR" sz="3200" b="1" u="none">
              <a:solidFill>
                <a:srgbClr val="006600"/>
              </a:solidFill>
            </a:endParaRPr>
          </a:p>
          <a:p>
            <a:pPr marL="457200" indent="-457200" algn="ctr">
              <a:lnSpc>
                <a:spcPct val="115000"/>
              </a:lnSpc>
            </a:pPr>
            <a:r>
              <a:rPr lang="pt-BR" sz="2800" b="1" u="none">
                <a:solidFill>
                  <a:srgbClr val="006600"/>
                </a:solidFill>
              </a:rPr>
              <a:t>( apresentação ao CES-PR em 13/02/13 e 14/02/13)</a:t>
            </a:r>
            <a:endParaRPr lang="pt-BR" sz="2800" b="1" u="none">
              <a:solidFill>
                <a:srgbClr val="00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319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2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 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Implanta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dos Componentes da Rede de Aten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à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s Urgências e Emergências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05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35 )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latin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1900" u="none">
                <a:latin typeface="Arial" charset="0"/>
              </a:rPr>
              <a:t>       </a:t>
            </a:r>
            <a:r>
              <a:rPr lang="pt-BR" sz="2000" u="none">
                <a:latin typeface="Arial" charset="0"/>
              </a:rPr>
              <a:t>Meta não alcan</a:t>
            </a:r>
            <a:r>
              <a:rPr lang="pt-BR" sz="2000" u="none">
                <a:latin typeface="Times New Roman"/>
              </a:rPr>
              <a:t>ç</a:t>
            </a:r>
            <a:r>
              <a:rPr lang="pt-BR" sz="2000" u="none">
                <a:latin typeface="Arial" charset="0"/>
              </a:rPr>
              <a:t>ada somente para a </a:t>
            </a:r>
            <a:r>
              <a:rPr lang="pt-BR" sz="2000" u="none">
                <a:latin typeface="Times New Roman"/>
              </a:rPr>
              <a:t>“</a:t>
            </a:r>
            <a:r>
              <a:rPr lang="pt-BR" sz="2000" u="none">
                <a:latin typeface="Arial" charset="0"/>
              </a:rPr>
              <a:t> Propor</a:t>
            </a:r>
            <a:r>
              <a:rPr lang="pt-BR" sz="2000" u="none">
                <a:latin typeface="Times New Roman"/>
              </a:rPr>
              <a:t>ç</a:t>
            </a:r>
            <a:r>
              <a:rPr lang="pt-BR" sz="2000" u="none">
                <a:latin typeface="Arial" charset="0"/>
              </a:rPr>
              <a:t>ão de Interna</a:t>
            </a:r>
            <a:r>
              <a:rPr lang="pt-BR" sz="2000" u="none">
                <a:latin typeface="Times New Roman"/>
              </a:rPr>
              <a:t>ç</a:t>
            </a:r>
            <a:r>
              <a:rPr lang="pt-BR" sz="2000" u="none">
                <a:latin typeface="Arial" charset="0"/>
              </a:rPr>
              <a:t>ões de urgência e emergência reguladas </a:t>
            </a:r>
            <a:r>
              <a:rPr lang="pt-BR" sz="2000" u="none">
                <a:latin typeface="Times New Roman"/>
              </a:rPr>
              <a:t>“</a:t>
            </a:r>
            <a:r>
              <a:rPr lang="pt-BR" sz="2000" u="none">
                <a:latin typeface="Arial" charset="0"/>
              </a:rPr>
              <a:t>, em fun</a:t>
            </a:r>
            <a:r>
              <a:rPr lang="pt-BR" sz="2000" u="none">
                <a:latin typeface="Times New Roman"/>
              </a:rPr>
              <a:t>ç</a:t>
            </a:r>
            <a:r>
              <a:rPr lang="pt-BR" sz="2000" u="none">
                <a:latin typeface="Arial" charset="0"/>
              </a:rPr>
              <a:t>ão da implanta</a:t>
            </a:r>
            <a:r>
              <a:rPr lang="pt-BR" sz="2000" u="none">
                <a:latin typeface="Times New Roman"/>
              </a:rPr>
              <a:t>ç</a:t>
            </a:r>
            <a:r>
              <a:rPr lang="pt-BR" sz="2000" u="none">
                <a:latin typeface="Arial" charset="0"/>
              </a:rPr>
              <a:t>ão progressiva do novo Sistema em 2012.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sz="19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3 Implanta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da Rede de Aten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à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Sa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ú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de das Pessoas com Deficiência (PcD)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</a:t>
            </a: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03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37 )</a:t>
            </a: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pt-BR" sz="2000" u="none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latin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latin typeface="Arial" charset="0"/>
              </a:rPr>
              <a:t>       As metas foram alcan</a:t>
            </a:r>
            <a:r>
              <a:rPr lang="pt-BR" sz="2000" u="none">
                <a:latin typeface="Times New Roman"/>
              </a:rPr>
              <a:t>ç</a:t>
            </a:r>
            <a:r>
              <a:rPr lang="pt-BR" sz="2000" u="none">
                <a:latin typeface="Arial" charset="0"/>
              </a:rPr>
              <a:t>adas, com exce</a:t>
            </a:r>
            <a:r>
              <a:rPr lang="pt-BR" sz="2000" u="none">
                <a:latin typeface="Times New Roman"/>
              </a:rPr>
              <a:t>ç</a:t>
            </a:r>
            <a:r>
              <a:rPr lang="pt-BR" sz="2000" u="none">
                <a:latin typeface="Arial" charset="0"/>
              </a:rPr>
              <a:t>ão do </a:t>
            </a:r>
            <a:r>
              <a:rPr lang="pt-BR" sz="2000" u="none">
                <a:latin typeface="Times New Roman"/>
              </a:rPr>
              <a:t>“</a:t>
            </a:r>
            <a:r>
              <a:rPr lang="pt-BR" sz="2000" u="none">
                <a:latin typeface="Arial" charset="0"/>
              </a:rPr>
              <a:t> </a:t>
            </a:r>
            <a:r>
              <a:rPr lang="pt-BR" sz="2000" u="none">
                <a:latin typeface="Arial" charset="0"/>
                <a:cs typeface="Arial" charset="0"/>
              </a:rPr>
              <a:t>% de nascidos vivos que realizaram o teste da triagem auditiva </a:t>
            </a:r>
            <a:r>
              <a:rPr lang="pt-BR" sz="2000" u="none">
                <a:latin typeface="Times New Roman"/>
                <a:cs typeface="Arial" charset="0"/>
              </a:rPr>
              <a:t>“</a:t>
            </a:r>
            <a:r>
              <a:rPr lang="pt-BR" sz="2000" u="none">
                <a:latin typeface="Arial" charset="0"/>
                <a:cs typeface="Arial" charset="0"/>
              </a:rPr>
              <a:t>, que não possui informa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ão dispon</a:t>
            </a:r>
            <a:r>
              <a:rPr lang="pt-BR" sz="2000" u="none">
                <a:latin typeface="Times New Roman"/>
                <a:cs typeface="Arial" charset="0"/>
              </a:rPr>
              <a:t>í</a:t>
            </a:r>
            <a:r>
              <a:rPr lang="pt-BR" sz="2000" u="none">
                <a:latin typeface="Arial" charset="0"/>
                <a:cs typeface="Arial" charset="0"/>
              </a:rPr>
              <a:t>vel </a:t>
            </a:r>
            <a:r>
              <a:rPr lang="pt-BR" sz="2000" u="none">
                <a:latin typeface="Times New Roman"/>
                <a:cs typeface="Arial" charset="0"/>
              </a:rPr>
              <a:t>–</a:t>
            </a:r>
            <a:r>
              <a:rPr lang="pt-BR" sz="2000" u="none">
                <a:latin typeface="Arial" charset="0"/>
                <a:cs typeface="Arial" charset="0"/>
              </a:rPr>
              <a:t> maior parte dos </a:t>
            </a:r>
            <a:r>
              <a:rPr lang="pt-BR" sz="2000" u="none">
                <a:latin typeface="Arial" charset="0"/>
                <a:cs typeface="Times New Roman" pitchFamily="18" charset="0"/>
              </a:rPr>
              <a:t>servi</a:t>
            </a:r>
            <a:r>
              <a:rPr lang="pt-BR" sz="2000" u="none"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latin typeface="Arial" charset="0"/>
                <a:cs typeface="Times New Roman" pitchFamily="18" charset="0"/>
              </a:rPr>
              <a:t>os não registram os procedimentos nos sistemas informatizados (SIA e SIH/SUS).</a:t>
            </a:r>
            <a:r>
              <a:rPr lang="pt-BR" sz="2000" u="none">
                <a:latin typeface="Arial" charset="0"/>
                <a:cs typeface="Arial" charset="0"/>
              </a:rPr>
              <a:t> </a:t>
            </a: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529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pt-BR" sz="19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 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4 Fortalecimento da Rede de Aten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à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Sa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ú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de Mental para pessoas com sofrimento ou transtorno mental, e com necessidades decorrentes do uso do crack,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lcool e outras drogas </a:t>
            </a:r>
          </a:p>
          <a:p>
            <a:pPr marL="457200" indent="-457200">
              <a:lnSpc>
                <a:spcPct val="115000"/>
              </a:lnSpc>
            </a:pPr>
            <a:endParaRPr lang="pt-BR" sz="2000" b="1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03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40 )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</a:t>
            </a:r>
            <a:r>
              <a:rPr lang="pt-BR" sz="2000" u="none">
                <a:latin typeface="Arial" charset="0"/>
                <a:cs typeface="Times New Roman" pitchFamily="18" charset="0"/>
              </a:rPr>
              <a:t>Somente a </a:t>
            </a:r>
            <a:r>
              <a:rPr lang="pt-BR" sz="2000" u="none">
                <a:latin typeface="Times New Roman"/>
                <a:cs typeface="Times New Roman" pitchFamily="18" charset="0"/>
              </a:rPr>
              <a:t>“</a:t>
            </a:r>
            <a:r>
              <a:rPr lang="pt-BR" sz="2000" u="none">
                <a:latin typeface="Arial" charset="0"/>
                <a:cs typeface="Times New Roman" pitchFamily="18" charset="0"/>
              </a:rPr>
              <a:t> Implanta</a:t>
            </a:r>
            <a:r>
              <a:rPr lang="pt-BR" sz="2000" u="none"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latin typeface="Arial" charset="0"/>
                <a:cs typeface="Times New Roman" pitchFamily="18" charset="0"/>
              </a:rPr>
              <a:t>ão de Centro de Aten</a:t>
            </a:r>
            <a:r>
              <a:rPr lang="pt-BR" sz="2000" u="none"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latin typeface="Arial" charset="0"/>
                <a:cs typeface="Times New Roman" pitchFamily="18" charset="0"/>
              </a:rPr>
              <a:t>ão ao Usu</a:t>
            </a:r>
            <a:r>
              <a:rPr lang="pt-BR" sz="2000" u="none">
                <a:latin typeface="Times New Roman"/>
                <a:cs typeface="Times New Roman" pitchFamily="18" charset="0"/>
              </a:rPr>
              <a:t>á</a:t>
            </a:r>
            <a:r>
              <a:rPr lang="pt-BR" sz="2000" u="none">
                <a:latin typeface="Arial" charset="0"/>
                <a:cs typeface="Times New Roman" pitchFamily="18" charset="0"/>
              </a:rPr>
              <a:t>rio de Alcool e outras Drogas </a:t>
            </a:r>
            <a:r>
              <a:rPr lang="pt-BR" sz="2000" u="none">
                <a:latin typeface="Times New Roman"/>
                <a:cs typeface="Times New Roman" pitchFamily="18" charset="0"/>
              </a:rPr>
              <a:t>–</a:t>
            </a:r>
            <a:r>
              <a:rPr lang="pt-BR" sz="2000" u="none">
                <a:latin typeface="Arial" charset="0"/>
                <a:cs typeface="Times New Roman" pitchFamily="18" charset="0"/>
              </a:rPr>
              <a:t> CETRAD em 01 macrorregião estrat</a:t>
            </a:r>
            <a:r>
              <a:rPr lang="pt-BR" sz="2000" u="none">
                <a:latin typeface="Times New Roman"/>
                <a:cs typeface="Times New Roman" pitchFamily="18" charset="0"/>
              </a:rPr>
              <a:t>é</a:t>
            </a:r>
            <a:r>
              <a:rPr lang="pt-BR" sz="2000" u="none">
                <a:latin typeface="Arial" charset="0"/>
                <a:cs typeface="Times New Roman" pitchFamily="18" charset="0"/>
              </a:rPr>
              <a:t>gica </a:t>
            </a:r>
            <a:r>
              <a:rPr lang="pt-BR" sz="2000" u="none">
                <a:latin typeface="Times New Roman"/>
                <a:cs typeface="Times New Roman" pitchFamily="18" charset="0"/>
              </a:rPr>
              <a:t>“</a:t>
            </a:r>
            <a:r>
              <a:rPr lang="pt-BR" sz="2000" u="none">
                <a:latin typeface="Arial" charset="0"/>
                <a:cs typeface="Times New Roman" pitchFamily="18" charset="0"/>
              </a:rPr>
              <a:t> não se efetivou, pois se encontrava</a:t>
            </a:r>
            <a:r>
              <a:rPr lang="pt-BR" sz="2000" u="none">
                <a:latin typeface="Arial" charset="0"/>
                <a:cs typeface="Arial" charset="0"/>
              </a:rPr>
              <a:t> em processo de adequa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ão da estrutura f</a:t>
            </a:r>
            <a:r>
              <a:rPr lang="pt-BR" sz="2000" u="none">
                <a:latin typeface="Times New Roman"/>
                <a:cs typeface="Arial" charset="0"/>
              </a:rPr>
              <a:t>í</a:t>
            </a:r>
            <a:r>
              <a:rPr lang="pt-BR" sz="2000" u="none">
                <a:latin typeface="Arial" charset="0"/>
                <a:cs typeface="Arial" charset="0"/>
              </a:rPr>
              <a:t>sica para implanta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ão do servi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o.</a:t>
            </a: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</a:pPr>
            <a:r>
              <a:rPr lang="pt-BR" sz="2000" u="none">
                <a:latin typeface="Times New Roman"/>
                <a:cs typeface="Arial" charset="0"/>
              </a:rPr>
              <a:t> </a:t>
            </a: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 algn="just">
              <a:lnSpc>
                <a:spcPct val="115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5 Implanta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da Rede de Aten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à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Sa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ú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de da Pessoa Idosa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02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41 )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                        </a:t>
            </a:r>
            <a:r>
              <a:rPr lang="pt-BR" sz="2000" u="none">
                <a:latin typeface="Arial" charset="0"/>
                <a:cs typeface="Times New Roman" pitchFamily="18" charset="0"/>
              </a:rPr>
              <a:t>Metas alcan</a:t>
            </a:r>
            <a:r>
              <a:rPr lang="pt-BR" sz="2000" u="none"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latin typeface="Arial" charset="0"/>
                <a:cs typeface="Times New Roman" pitchFamily="18" charset="0"/>
              </a:rPr>
              <a:t>adas para os dois indicadores.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latin typeface="Arial" charset="0"/>
                <a:cs typeface="Times New Roman" pitchFamily="18" charset="0"/>
              </a:rPr>
              <a:t>      Vide errata em rela</a:t>
            </a:r>
            <a:r>
              <a:rPr lang="pt-BR" sz="2000" u="none"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latin typeface="Arial" charset="0"/>
                <a:cs typeface="Times New Roman" pitchFamily="18" charset="0"/>
              </a:rPr>
              <a:t>ão </a:t>
            </a:r>
            <a:r>
              <a:rPr lang="pt-BR" sz="2000" u="none">
                <a:latin typeface="Times New Roman"/>
                <a:cs typeface="Times New Roman" pitchFamily="18" charset="0"/>
              </a:rPr>
              <a:t>à</a:t>
            </a:r>
            <a:r>
              <a:rPr lang="pt-BR" sz="2000" u="none">
                <a:latin typeface="Arial" charset="0"/>
                <a:cs typeface="Times New Roman" pitchFamily="18" charset="0"/>
              </a:rPr>
              <a:t>  </a:t>
            </a:r>
            <a:r>
              <a:rPr lang="pt-BR" sz="2000" u="none">
                <a:latin typeface="Times New Roman"/>
                <a:cs typeface="Times New Roman" pitchFamily="18" charset="0"/>
              </a:rPr>
              <a:t>“</a:t>
            </a:r>
            <a:r>
              <a:rPr lang="pt-BR" sz="2000" u="none">
                <a:latin typeface="Arial" charset="0"/>
                <a:cs typeface="Times New Roman" pitchFamily="18" charset="0"/>
              </a:rPr>
              <a:t> Taxa de Interna</a:t>
            </a:r>
            <a:r>
              <a:rPr lang="pt-BR" sz="2000" u="none"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latin typeface="Arial" charset="0"/>
                <a:cs typeface="Times New Roman" pitchFamily="18" charset="0"/>
              </a:rPr>
              <a:t>ão por fratura de fêmur </a:t>
            </a:r>
            <a:r>
              <a:rPr lang="pt-BR" sz="2000" u="none">
                <a:latin typeface="Times New Roman"/>
                <a:cs typeface="Times New Roman" pitchFamily="18" charset="0"/>
              </a:rPr>
              <a:t>“</a:t>
            </a:r>
            <a:r>
              <a:rPr lang="pt-BR" sz="2000" u="none">
                <a:latin typeface="Arial" charset="0"/>
                <a:cs typeface="Times New Roman" pitchFamily="18" charset="0"/>
              </a:rPr>
              <a:t>. </a:t>
            </a:r>
            <a:r>
              <a:rPr lang="pt-BR" sz="2000" u="none">
                <a:latin typeface="Times New Roman"/>
                <a:cs typeface="Arial" charset="0"/>
              </a:rPr>
              <a:t> </a:t>
            </a: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 algn="just">
              <a:lnSpc>
                <a:spcPct val="115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 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6 Programa de Qualifica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da Aten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Prim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ria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à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Sa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ú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de do SUS no Paran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(APSUS) </a:t>
            </a: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08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50 )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1600" u="none">
                <a:latin typeface="Arial" charset="0"/>
                <a:cs typeface="Arial" charset="0"/>
              </a:rPr>
              <a:t>- Para 03 indicadores houve alcance de metas.</a:t>
            </a:r>
          </a:p>
          <a:p>
            <a:pPr marL="457200" indent="-457200">
              <a:lnSpc>
                <a:spcPct val="150000"/>
              </a:lnSpc>
            </a:pPr>
            <a:r>
              <a:rPr lang="pt-BR" sz="1600" u="none">
                <a:latin typeface="Arial" charset="0"/>
                <a:cs typeface="Arial" charset="0"/>
              </a:rPr>
              <a:t>- Para 03 indicadores não houve alcance de metas: </a:t>
            </a:r>
            <a:r>
              <a:rPr lang="pt-BR" sz="1600" u="none">
                <a:latin typeface="Times New Roman"/>
                <a:cs typeface="Arial" charset="0"/>
              </a:rPr>
              <a:t>“</a:t>
            </a:r>
            <a:r>
              <a:rPr lang="pt-BR" sz="1600" u="none">
                <a:latin typeface="Arial" charset="0"/>
                <a:cs typeface="Times New Roman" pitchFamily="18" charset="0"/>
              </a:rPr>
              <a:t>Propor</a:t>
            </a:r>
            <a:r>
              <a:rPr lang="pt-BR" sz="1600" u="none">
                <a:latin typeface="Times New Roman"/>
                <a:cs typeface="Times New Roman" pitchFamily="18" charset="0"/>
              </a:rPr>
              <a:t>ç</a:t>
            </a:r>
            <a:r>
              <a:rPr lang="pt-BR" sz="1600" u="none">
                <a:latin typeface="Arial" charset="0"/>
                <a:cs typeface="Times New Roman" pitchFamily="18" charset="0"/>
              </a:rPr>
              <a:t>ão de interna</a:t>
            </a:r>
            <a:r>
              <a:rPr lang="pt-BR" sz="1600" u="none">
                <a:latin typeface="Times New Roman"/>
                <a:cs typeface="Times New Roman" pitchFamily="18" charset="0"/>
              </a:rPr>
              <a:t>ç</a:t>
            </a:r>
            <a:r>
              <a:rPr lang="pt-BR" sz="1600" u="none">
                <a:latin typeface="Arial" charset="0"/>
                <a:cs typeface="Times New Roman" pitchFamily="18" charset="0"/>
              </a:rPr>
              <a:t>ões por causas sens</a:t>
            </a:r>
            <a:r>
              <a:rPr lang="pt-BR" sz="1600" u="none">
                <a:latin typeface="Times New Roman"/>
                <a:cs typeface="Times New Roman" pitchFamily="18" charset="0"/>
              </a:rPr>
              <a:t>í</a:t>
            </a:r>
            <a:r>
              <a:rPr lang="pt-BR" sz="1600" u="none">
                <a:latin typeface="Arial" charset="0"/>
                <a:cs typeface="Times New Roman" pitchFamily="18" charset="0"/>
              </a:rPr>
              <a:t>veis a Aten</a:t>
            </a:r>
            <a:r>
              <a:rPr lang="pt-BR" sz="1600" u="none">
                <a:latin typeface="Times New Roman"/>
                <a:cs typeface="Times New Roman" pitchFamily="18" charset="0"/>
              </a:rPr>
              <a:t>ç</a:t>
            </a:r>
            <a:r>
              <a:rPr lang="pt-BR" sz="1600" u="none">
                <a:latin typeface="Arial" charset="0"/>
                <a:cs typeface="Times New Roman" pitchFamily="18" charset="0"/>
              </a:rPr>
              <a:t>ão Prim</a:t>
            </a:r>
            <a:r>
              <a:rPr lang="pt-BR" sz="1600" u="none">
                <a:latin typeface="Times New Roman"/>
                <a:cs typeface="Times New Roman" pitchFamily="18" charset="0"/>
              </a:rPr>
              <a:t>á</a:t>
            </a:r>
            <a:r>
              <a:rPr lang="pt-BR" sz="1600" u="none">
                <a:latin typeface="Arial" charset="0"/>
                <a:cs typeface="Times New Roman" pitchFamily="18" charset="0"/>
              </a:rPr>
              <a:t>ria</a:t>
            </a:r>
            <a:r>
              <a:rPr lang="pt-BR" sz="1600" u="none">
                <a:latin typeface="Times New Roman"/>
                <a:cs typeface="Times New Roman" pitchFamily="18" charset="0"/>
              </a:rPr>
              <a:t>”</a:t>
            </a:r>
            <a:r>
              <a:rPr lang="pt-BR" sz="1600" u="none">
                <a:latin typeface="Arial" charset="0"/>
                <a:cs typeface="Arial" charset="0"/>
              </a:rPr>
              <a:t>,  </a:t>
            </a:r>
            <a:r>
              <a:rPr lang="pt-BR" sz="1600" u="none">
                <a:latin typeface="Times New Roman"/>
                <a:cs typeface="Arial" charset="0"/>
              </a:rPr>
              <a:t>“</a:t>
            </a:r>
            <a:r>
              <a:rPr lang="pt-BR" sz="1600" u="none">
                <a:latin typeface="Arial" charset="0"/>
                <a:cs typeface="Times New Roman" pitchFamily="18" charset="0"/>
              </a:rPr>
              <a:t>M</a:t>
            </a:r>
            <a:r>
              <a:rPr lang="pt-BR" sz="1600" u="none">
                <a:latin typeface="Times New Roman"/>
                <a:cs typeface="Times New Roman" pitchFamily="18" charset="0"/>
              </a:rPr>
              <a:t>é</a:t>
            </a:r>
            <a:r>
              <a:rPr lang="pt-BR" sz="1600" u="none">
                <a:latin typeface="Arial" charset="0"/>
                <a:cs typeface="Times New Roman" pitchFamily="18" charset="0"/>
              </a:rPr>
              <a:t>dia da a</a:t>
            </a:r>
            <a:r>
              <a:rPr lang="pt-BR" sz="1600" u="none">
                <a:latin typeface="Times New Roman"/>
                <a:cs typeface="Times New Roman" pitchFamily="18" charset="0"/>
              </a:rPr>
              <a:t>ç</a:t>
            </a:r>
            <a:r>
              <a:rPr lang="pt-BR" sz="1600" u="none">
                <a:latin typeface="Arial" charset="0"/>
                <a:cs typeface="Times New Roman" pitchFamily="18" charset="0"/>
              </a:rPr>
              <a:t>ão coletiva de escova</a:t>
            </a:r>
            <a:r>
              <a:rPr lang="pt-BR" sz="1600" u="none">
                <a:latin typeface="Times New Roman"/>
                <a:cs typeface="Times New Roman" pitchFamily="18" charset="0"/>
              </a:rPr>
              <a:t>ç</a:t>
            </a:r>
            <a:r>
              <a:rPr lang="pt-BR" sz="1600" u="none">
                <a:latin typeface="Arial" charset="0"/>
                <a:cs typeface="Times New Roman" pitchFamily="18" charset="0"/>
              </a:rPr>
              <a:t>ão dental supervisionada</a:t>
            </a:r>
            <a:r>
              <a:rPr lang="pt-BR" sz="1600" u="none">
                <a:latin typeface="Times New Roman"/>
                <a:cs typeface="Times New Roman" pitchFamily="18" charset="0"/>
              </a:rPr>
              <a:t>”</a:t>
            </a:r>
            <a:r>
              <a:rPr lang="pt-BR" sz="1600" u="none">
                <a:latin typeface="Arial" charset="0"/>
                <a:cs typeface="Arial" charset="0"/>
              </a:rPr>
              <a:t>,  </a:t>
            </a:r>
            <a:r>
              <a:rPr lang="pt-BR" sz="1600" u="none">
                <a:latin typeface="Times New Roman"/>
                <a:cs typeface="Arial" charset="0"/>
              </a:rPr>
              <a:t>“</a:t>
            </a:r>
            <a:r>
              <a:rPr lang="pt-BR" sz="1600" u="none">
                <a:latin typeface="Arial" charset="0"/>
                <a:cs typeface="Times New Roman" pitchFamily="18" charset="0"/>
              </a:rPr>
              <a:t>Seguimento/tratamento informado de mulheres com diagn</a:t>
            </a:r>
            <a:r>
              <a:rPr lang="pt-BR" sz="1600" u="none">
                <a:latin typeface="Times New Roman"/>
                <a:cs typeface="Times New Roman" pitchFamily="18" charset="0"/>
              </a:rPr>
              <a:t>ó</a:t>
            </a:r>
            <a:r>
              <a:rPr lang="pt-BR" sz="1600" u="none">
                <a:latin typeface="Arial" charset="0"/>
                <a:cs typeface="Times New Roman" pitchFamily="18" charset="0"/>
              </a:rPr>
              <a:t>stico de lesões intraepiteliais de alto grau do colo do </a:t>
            </a:r>
            <a:r>
              <a:rPr lang="pt-BR" sz="1600" u="none">
                <a:latin typeface="Times New Roman"/>
                <a:cs typeface="Times New Roman" pitchFamily="18" charset="0"/>
              </a:rPr>
              <a:t>ú</a:t>
            </a:r>
            <a:r>
              <a:rPr lang="pt-BR" sz="1600" u="none">
                <a:latin typeface="Arial" charset="0"/>
                <a:cs typeface="Times New Roman" pitchFamily="18" charset="0"/>
              </a:rPr>
              <a:t>tero</a:t>
            </a:r>
            <a:r>
              <a:rPr lang="pt-BR" sz="1600" u="none">
                <a:latin typeface="Times New Roman"/>
                <a:cs typeface="Times New Roman" pitchFamily="18" charset="0"/>
              </a:rPr>
              <a:t>”</a:t>
            </a:r>
            <a:r>
              <a:rPr lang="pt-BR" sz="1600" u="none">
                <a:latin typeface="Arial" charset="0"/>
                <a:cs typeface="Times New Roman" pitchFamily="18" charset="0"/>
              </a:rPr>
              <a:t>. </a:t>
            </a:r>
            <a:endParaRPr lang="pt-BR" sz="16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pt-BR" sz="1600" u="none">
                <a:latin typeface="Arial" charset="0"/>
                <a:cs typeface="Arial" charset="0"/>
              </a:rPr>
              <a:t>- Para 02 indicadores, embora se tenha a informa</a:t>
            </a:r>
            <a:r>
              <a:rPr lang="pt-BR" sz="1600" u="none">
                <a:latin typeface="Times New Roman"/>
                <a:cs typeface="Arial" charset="0"/>
              </a:rPr>
              <a:t>ç</a:t>
            </a:r>
            <a:r>
              <a:rPr lang="pt-BR" sz="1600" u="none">
                <a:latin typeface="Arial" charset="0"/>
                <a:cs typeface="Arial" charset="0"/>
              </a:rPr>
              <a:t>ão, h</a:t>
            </a:r>
            <a:r>
              <a:rPr lang="pt-BR" sz="1600" u="none">
                <a:latin typeface="Times New Roman"/>
                <a:cs typeface="Arial" charset="0"/>
              </a:rPr>
              <a:t>á</a:t>
            </a:r>
            <a:r>
              <a:rPr lang="pt-BR" sz="1600" u="none">
                <a:latin typeface="Arial" charset="0"/>
                <a:cs typeface="Arial" charset="0"/>
              </a:rPr>
              <a:t> necessidade de aguardar o fechamento dos registros: </a:t>
            </a:r>
            <a:r>
              <a:rPr lang="pt-BR" sz="1600" u="none">
                <a:latin typeface="Times New Roman"/>
                <a:cs typeface="Arial" charset="0"/>
              </a:rPr>
              <a:t>“</a:t>
            </a:r>
            <a:r>
              <a:rPr lang="pt-BR" sz="1600" u="none">
                <a:latin typeface="Arial" charset="0"/>
                <a:cs typeface="Times New Roman" pitchFamily="18" charset="0"/>
              </a:rPr>
              <a:t>Razão exames citopatol</a:t>
            </a:r>
            <a:r>
              <a:rPr lang="pt-BR" sz="1600" u="none">
                <a:latin typeface="Times New Roman"/>
                <a:cs typeface="Times New Roman" pitchFamily="18" charset="0"/>
              </a:rPr>
              <a:t>ó</a:t>
            </a:r>
            <a:r>
              <a:rPr lang="pt-BR" sz="1600" u="none">
                <a:latin typeface="Arial" charset="0"/>
                <a:cs typeface="Times New Roman" pitchFamily="18" charset="0"/>
              </a:rPr>
              <a:t>gicos do colo do </a:t>
            </a:r>
            <a:r>
              <a:rPr lang="pt-BR" sz="1600" u="none">
                <a:latin typeface="Times New Roman"/>
                <a:cs typeface="Times New Roman" pitchFamily="18" charset="0"/>
              </a:rPr>
              <a:t>ú</a:t>
            </a:r>
            <a:r>
              <a:rPr lang="pt-BR" sz="1600" u="none">
                <a:latin typeface="Arial" charset="0"/>
                <a:cs typeface="Times New Roman" pitchFamily="18" charset="0"/>
              </a:rPr>
              <a:t>tero ...</a:t>
            </a:r>
            <a:r>
              <a:rPr lang="pt-BR" sz="1600" u="none">
                <a:latin typeface="Times New Roman"/>
                <a:cs typeface="Times New Roman" pitchFamily="18" charset="0"/>
              </a:rPr>
              <a:t>”</a:t>
            </a:r>
            <a:r>
              <a:rPr lang="pt-BR" sz="1600" u="none">
                <a:latin typeface="Arial" charset="0"/>
                <a:cs typeface="Times New Roman" pitchFamily="18" charset="0"/>
              </a:rPr>
              <a:t> e </a:t>
            </a:r>
            <a:r>
              <a:rPr lang="pt-BR" sz="1600" u="none">
                <a:latin typeface="Times New Roman"/>
                <a:cs typeface="Times New Roman" pitchFamily="18" charset="0"/>
              </a:rPr>
              <a:t>“</a:t>
            </a:r>
            <a:r>
              <a:rPr lang="pt-BR" sz="1600" u="none">
                <a:latin typeface="Arial" charset="0"/>
                <a:cs typeface="Times New Roman" pitchFamily="18" charset="0"/>
              </a:rPr>
              <a:t>Razão entre mamografias realizadas ...</a:t>
            </a:r>
            <a:r>
              <a:rPr lang="pt-BR" sz="1600" u="none">
                <a:latin typeface="Times New Roman"/>
                <a:cs typeface="Times New Roman" pitchFamily="18" charset="0"/>
              </a:rPr>
              <a:t>”</a:t>
            </a:r>
            <a:r>
              <a:rPr lang="pt-BR" sz="1600" u="none">
                <a:latin typeface="Arial" charset="0"/>
                <a:cs typeface="Times New Roman" pitchFamily="18" charset="0"/>
              </a:rPr>
              <a:t>. </a:t>
            </a:r>
          </a:p>
          <a:p>
            <a:pPr marL="457200" indent="-457200" algn="just">
              <a:lnSpc>
                <a:spcPct val="115000"/>
              </a:lnSpc>
            </a:pPr>
            <a:endParaRPr lang="pt-BR" sz="16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 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7 Melhoria do Acesso e do Cuidado das Comunidades Vulner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veis (popula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negra, ind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í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gena, popula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ões privadas de liberdade) </a:t>
            </a: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06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52 )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      </a:t>
            </a:r>
            <a:r>
              <a:rPr lang="pt-BR" sz="2000" u="none">
                <a:latin typeface="Arial" charset="0"/>
                <a:cs typeface="Arial" charset="0"/>
              </a:rPr>
              <a:t>As metas foram alcan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adas para todos os indicadores.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16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644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 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8 Fortalecimento do Desenvolvimento Regional na Aten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à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Sa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ú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de (COMSUS) </a:t>
            </a: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06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53 )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r>
              <a:rPr lang="pt-BR" sz="2000" u="none">
                <a:latin typeface="Arial" charset="0"/>
                <a:cs typeface="Arial" charset="0"/>
              </a:rPr>
              <a:t>As metas foram alcan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adas para 03 indicadores; e outros 03 não alcan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aram as metas (</a:t>
            </a:r>
            <a:r>
              <a:rPr lang="pt-BR" sz="2000">
                <a:latin typeface="Arial" charset="0"/>
                <a:cs typeface="Arial" charset="0"/>
              </a:rPr>
              <a:t>alcance parcial)</a:t>
            </a:r>
            <a:r>
              <a:rPr lang="pt-BR" sz="2000" u="none">
                <a:latin typeface="Arial" charset="0"/>
                <a:cs typeface="Arial" charset="0"/>
              </a:rPr>
              <a:t>:</a:t>
            </a:r>
          </a:p>
          <a:p>
            <a:pPr marL="457200" indent="-457200">
              <a:lnSpc>
                <a:spcPct val="115000"/>
              </a:lnSpc>
              <a:buFontTx/>
              <a:buChar char="•"/>
            </a:pPr>
            <a:r>
              <a:rPr lang="pt-BR" sz="2000" u="none">
                <a:latin typeface="Arial" charset="0"/>
                <a:cs typeface="Times New Roman" pitchFamily="18" charset="0"/>
              </a:rPr>
              <a:t>       Construir, ampliar ou reformar 04 Centros Regionais de</a:t>
            </a: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latin typeface="Arial" charset="0"/>
                <a:cs typeface="Times New Roman" pitchFamily="18" charset="0"/>
              </a:rPr>
              <a:t>              Especialidades Regionais</a:t>
            </a:r>
            <a:r>
              <a:rPr lang="pt-BR" sz="2000" u="none">
                <a:latin typeface="Arial" charset="0"/>
                <a:cs typeface="Arial" charset="0"/>
              </a:rPr>
              <a:t>  - 03 obras por convênio</a:t>
            </a:r>
          </a:p>
          <a:p>
            <a:pPr marL="457200" indent="-457200">
              <a:lnSpc>
                <a:spcPct val="115000"/>
              </a:lnSpc>
              <a:buFontTx/>
              <a:buChar char="•"/>
            </a:pPr>
            <a:r>
              <a:rPr lang="pt-BR" sz="2000" u="none">
                <a:latin typeface="Arial" charset="0"/>
                <a:cs typeface="Times New Roman" pitchFamily="18" charset="0"/>
              </a:rPr>
              <a:t>       Implantar sistema de transporte sanit</a:t>
            </a:r>
            <a:r>
              <a:rPr lang="pt-BR" sz="2000" u="none">
                <a:latin typeface="Times New Roman"/>
                <a:cs typeface="Times New Roman" pitchFamily="18" charset="0"/>
              </a:rPr>
              <a:t>á</a:t>
            </a:r>
            <a:r>
              <a:rPr lang="pt-BR" sz="2000" u="none">
                <a:latin typeface="Arial" charset="0"/>
                <a:cs typeface="Times New Roman" pitchFamily="18" charset="0"/>
              </a:rPr>
              <a:t>rio eletivo para a Região </a:t>
            </a: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latin typeface="Arial" charset="0"/>
                <a:cs typeface="Times New Roman" pitchFamily="18" charset="0"/>
              </a:rPr>
              <a:t>              Metropolitana de Curitiba</a:t>
            </a:r>
            <a:r>
              <a:rPr lang="pt-BR" sz="2000" u="none">
                <a:latin typeface="Arial" charset="0"/>
                <a:cs typeface="Arial" charset="0"/>
              </a:rPr>
              <a:t> - </a:t>
            </a:r>
            <a:r>
              <a:rPr lang="pt-BR" sz="2000" u="none">
                <a:latin typeface="Arial" charset="0"/>
                <a:cs typeface="Times New Roman" pitchFamily="18" charset="0"/>
              </a:rPr>
              <a:t>Projeto elaborado e submetido ao MS </a:t>
            </a: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latin typeface="Arial" charset="0"/>
                <a:cs typeface="Times New Roman" pitchFamily="18" charset="0"/>
              </a:rPr>
              <a:t>              para an</a:t>
            </a:r>
            <a:r>
              <a:rPr lang="pt-BR" sz="2000" u="none">
                <a:latin typeface="Times New Roman"/>
                <a:cs typeface="Times New Roman" pitchFamily="18" charset="0"/>
              </a:rPr>
              <a:t>á</a:t>
            </a:r>
            <a:r>
              <a:rPr lang="pt-BR" sz="2000" u="none">
                <a:latin typeface="Arial" charset="0"/>
                <a:cs typeface="Times New Roman" pitchFamily="18" charset="0"/>
              </a:rPr>
              <a:t>lise e aprova</a:t>
            </a:r>
            <a:r>
              <a:rPr lang="pt-BR" sz="2000" u="none"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latin typeface="Arial" charset="0"/>
                <a:cs typeface="Times New Roman" pitchFamily="18" charset="0"/>
              </a:rPr>
              <a:t>ão. Plano de aquisi</a:t>
            </a:r>
            <a:r>
              <a:rPr lang="pt-BR" sz="2000" u="none"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latin typeface="Arial" charset="0"/>
                <a:cs typeface="Times New Roman" pitchFamily="18" charset="0"/>
              </a:rPr>
              <a:t>ões aprovado.</a:t>
            </a:r>
            <a:r>
              <a:rPr lang="pt-BR" sz="2000" u="none"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lnSpc>
                <a:spcPct val="115000"/>
              </a:lnSpc>
              <a:buFontTx/>
              <a:buChar char="•"/>
            </a:pPr>
            <a:r>
              <a:rPr lang="pt-BR" sz="2000" u="none">
                <a:latin typeface="Arial" charset="0"/>
                <a:cs typeface="Times New Roman" pitchFamily="18" charset="0"/>
              </a:rPr>
              <a:t>       Construir, ampliar ou reformar 08 Regionais de Sa</a:t>
            </a:r>
            <a:r>
              <a:rPr lang="pt-BR" sz="2000" u="none">
                <a:latin typeface="Times New Roman"/>
                <a:cs typeface="Times New Roman" pitchFamily="18" charset="0"/>
              </a:rPr>
              <a:t>ú</a:t>
            </a:r>
            <a:r>
              <a:rPr lang="pt-BR" sz="2000" u="none">
                <a:latin typeface="Arial" charset="0"/>
                <a:cs typeface="Times New Roman" pitchFamily="18" charset="0"/>
              </a:rPr>
              <a:t>de</a:t>
            </a:r>
            <a:r>
              <a:rPr lang="pt-BR" sz="2000" u="none">
                <a:latin typeface="Arial" charset="0"/>
                <a:cs typeface="Arial" charset="0"/>
              </a:rPr>
              <a:t>  - 05 obras </a:t>
            </a: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latin typeface="Arial" charset="0"/>
                <a:cs typeface="Arial" charset="0"/>
              </a:rPr>
              <a:t>              licitadas(13a., 14a., 16a., 17a.; al</a:t>
            </a:r>
            <a:r>
              <a:rPr lang="pt-BR" sz="2000" u="none">
                <a:latin typeface="Times New Roman"/>
                <a:cs typeface="Arial" charset="0"/>
              </a:rPr>
              <a:t>é</a:t>
            </a:r>
            <a:r>
              <a:rPr lang="pt-BR" sz="2000" u="none">
                <a:latin typeface="Arial" charset="0"/>
                <a:cs typeface="Arial" charset="0"/>
              </a:rPr>
              <a:t>m da </a:t>
            </a: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1a. RS )</a:t>
            </a: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16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  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9 Estrutura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dos Servi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os Pr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ó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prios da SESA 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05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57 )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r>
              <a:rPr lang="pt-BR" sz="2000" u="none">
                <a:latin typeface="Arial" charset="0"/>
                <a:cs typeface="Arial" charset="0"/>
              </a:rPr>
              <a:t>Somente a meta relativa ao indicador </a:t>
            </a:r>
            <a:r>
              <a:rPr lang="pt-BR" sz="2000" u="none">
                <a:latin typeface="Times New Roman"/>
                <a:cs typeface="Arial" charset="0"/>
              </a:rPr>
              <a:t>“</a:t>
            </a:r>
            <a:r>
              <a:rPr lang="pt-BR" sz="2000" u="none">
                <a:latin typeface="Arial" charset="0"/>
                <a:cs typeface="Arial" charset="0"/>
              </a:rPr>
              <a:t>Concluir a obras do Hospital de Telêmaco Borba e elaborar o projeto da UTI</a:t>
            </a:r>
            <a:r>
              <a:rPr lang="pt-BR" sz="2000" u="none">
                <a:latin typeface="Times New Roman"/>
                <a:cs typeface="Arial" charset="0"/>
              </a:rPr>
              <a:t>”</a:t>
            </a:r>
            <a:r>
              <a:rPr lang="pt-BR" sz="2000" u="none">
                <a:latin typeface="Arial" charset="0"/>
                <a:cs typeface="Arial" charset="0"/>
              </a:rPr>
              <a:t> não foi alcan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ada, no entanto a obra e o projeto da UTI estão em andamento. </a:t>
            </a: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711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10 Promo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do Acesso da Popula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a Medicamentos Seguros, Eficazes e de Qualidade, garantindo sua Adequada Dispensa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03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115 )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latin typeface="Arial" charset="0"/>
                <a:cs typeface="Arial" charset="0"/>
              </a:rPr>
              <a:t>       Da meta relativa ao indicador </a:t>
            </a:r>
            <a:r>
              <a:rPr lang="pt-BR" sz="2000" u="none">
                <a:latin typeface="Times New Roman"/>
                <a:cs typeface="Arial" charset="0"/>
              </a:rPr>
              <a:t>“</a:t>
            </a:r>
            <a:r>
              <a:rPr lang="pt-BR" sz="2000" u="none">
                <a:latin typeface="Arial" charset="0"/>
                <a:cs typeface="Arial" charset="0"/>
              </a:rPr>
              <a:t>Estruturar 09 Farm</a:t>
            </a:r>
            <a:r>
              <a:rPr lang="pt-BR" sz="2000" u="none">
                <a:latin typeface="Times New Roman"/>
                <a:cs typeface="Arial" charset="0"/>
              </a:rPr>
              <a:t>á</a:t>
            </a:r>
            <a:r>
              <a:rPr lang="pt-BR" sz="2000" u="none">
                <a:latin typeface="Arial" charset="0"/>
                <a:cs typeface="Arial" charset="0"/>
              </a:rPr>
              <a:t>cias das Regionais de Sa</a:t>
            </a:r>
            <a:r>
              <a:rPr lang="pt-BR" sz="2000" u="none">
                <a:latin typeface="Times New Roman"/>
                <a:cs typeface="Arial" charset="0"/>
              </a:rPr>
              <a:t>ú</a:t>
            </a:r>
            <a:r>
              <a:rPr lang="pt-BR" sz="2000" u="none">
                <a:latin typeface="Arial" charset="0"/>
                <a:cs typeface="Arial" charset="0"/>
              </a:rPr>
              <a:t>de</a:t>
            </a:r>
            <a:r>
              <a:rPr lang="pt-BR" sz="2000" u="none">
                <a:latin typeface="Times New Roman"/>
                <a:cs typeface="Arial" charset="0"/>
              </a:rPr>
              <a:t>”</a:t>
            </a:r>
            <a:r>
              <a:rPr lang="pt-BR" sz="2000" u="none">
                <a:latin typeface="Arial" charset="0"/>
                <a:cs typeface="Arial" charset="0"/>
              </a:rPr>
              <a:t> efetivou-se </a:t>
            </a:r>
            <a:r>
              <a:rPr lang="pt-BR" sz="2000">
                <a:latin typeface="Arial" charset="0"/>
                <a:cs typeface="Arial" charset="0"/>
              </a:rPr>
              <a:t>por completo</a:t>
            </a:r>
            <a:r>
              <a:rPr lang="pt-BR" sz="2000" u="none">
                <a:latin typeface="Arial" charset="0"/>
                <a:cs typeface="Arial" charset="0"/>
              </a:rPr>
              <a:t>  a estrutura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ão de 03 Farm</a:t>
            </a:r>
            <a:r>
              <a:rPr lang="pt-BR" sz="2000" u="none">
                <a:latin typeface="Times New Roman"/>
                <a:cs typeface="Arial" charset="0"/>
              </a:rPr>
              <a:t>á</a:t>
            </a:r>
            <a:r>
              <a:rPr lang="pt-BR" sz="2000" u="none">
                <a:latin typeface="Arial" charset="0"/>
                <a:cs typeface="Arial" charset="0"/>
              </a:rPr>
              <a:t>cias.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latin typeface="Arial" charset="0"/>
                <a:cs typeface="Arial" charset="0"/>
              </a:rPr>
              <a:t>       Quanto </a:t>
            </a:r>
            <a:r>
              <a:rPr lang="pt-BR" sz="2000" u="none">
                <a:latin typeface="Times New Roman"/>
                <a:cs typeface="Arial" charset="0"/>
              </a:rPr>
              <a:t>à</a:t>
            </a:r>
            <a:r>
              <a:rPr lang="pt-BR" sz="2000" u="none">
                <a:latin typeface="Arial" charset="0"/>
                <a:cs typeface="Arial" charset="0"/>
              </a:rPr>
              <a:t>s demais, as justificativas estão na p</a:t>
            </a:r>
            <a:r>
              <a:rPr lang="pt-BR" sz="2000" u="none">
                <a:latin typeface="Times New Roman"/>
                <a:cs typeface="Arial" charset="0"/>
              </a:rPr>
              <a:t>á</a:t>
            </a:r>
            <a:r>
              <a:rPr lang="pt-BR" sz="2000" u="none">
                <a:latin typeface="Arial" charset="0"/>
                <a:cs typeface="Arial" charset="0"/>
              </a:rPr>
              <a:t>g. 111 e 116.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latin typeface="Arial" charset="0"/>
                <a:cs typeface="Arial" charset="0"/>
              </a:rPr>
              <a:t>        Em rela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ão aos demais indicadores, as metas foram alcan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adas.</a:t>
            </a: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599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11 Promo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do Acesso da Popula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a Servi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os de Qualidade, com Equidade e em Tempo Adequado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à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s necessidades de Sa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ú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de, por meio do Complexo Regulador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02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117 )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latin typeface="Arial" charset="0"/>
                <a:cs typeface="Arial" charset="0"/>
              </a:rPr>
              <a:t>                      As metas foram alcan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adas para todos os indicadores.</a:t>
            </a: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83820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3200" b="1" u="none">
                <a:solidFill>
                  <a:srgbClr val="006600"/>
                </a:solidFill>
              </a:rPr>
              <a:t>BASE LEGAL</a:t>
            </a:r>
          </a:p>
          <a:p>
            <a:pPr algn="ctr">
              <a:lnSpc>
                <a:spcPct val="115000"/>
              </a:lnSpc>
            </a:pPr>
            <a:r>
              <a:rPr lang="pt-BR" sz="3200" b="1" u="none">
                <a:solidFill>
                  <a:srgbClr val="006600"/>
                </a:solidFill>
              </a:rPr>
              <a:t>( O que justifica o Relatório )</a:t>
            </a:r>
          </a:p>
          <a:p>
            <a:pPr algn="ctr">
              <a:lnSpc>
                <a:spcPct val="115000"/>
              </a:lnSpc>
            </a:pPr>
            <a:r>
              <a:rPr lang="pt-BR" sz="1800" u="none">
                <a:solidFill>
                  <a:srgbClr val="006600"/>
                </a:solidFill>
                <a:latin typeface="Arial" charset="0"/>
                <a:cs typeface="Arial" charset="0"/>
              </a:rPr>
              <a:t>A Lei Complementar Federal no. 141, de 13/01/12, regulamentou a Emenda Constitucional 29 e , em seu Capítulo IV (da Transparência, Visibilidade, Fiscalização, Avaliação e Controle  ), Seção III ( da Prestação de Contas ), Artigos 36 e 41, estabeleceu que: </a:t>
            </a:r>
          </a:p>
          <a:p>
            <a:pPr algn="just">
              <a:lnSpc>
                <a:spcPct val="115000"/>
              </a:lnSpc>
            </a:pPr>
            <a:r>
              <a:rPr lang="pt-BR" sz="1500" i="1" u="none">
                <a:solidFill>
                  <a:srgbClr val="006600"/>
                </a:solidFill>
                <a:latin typeface="Arial" charset="0"/>
                <a:cs typeface="Arial" charset="0"/>
              </a:rPr>
              <a:t>“Artigo 36. O gestor do SUS em cada ente da Federação elaborará Relatório detalhado referente ao quadrimestre anterior, o qual conterá, no mínimo, as seguintes informações:</a:t>
            </a:r>
            <a:endParaRPr lang="pt-BR" sz="1500" i="1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1500" i="1" u="none">
                <a:solidFill>
                  <a:srgbClr val="006600"/>
                </a:solidFill>
                <a:latin typeface="Arial" charset="0"/>
                <a:cs typeface="Arial" charset="0"/>
              </a:rPr>
              <a:t>I – montante e fonte dos recursos aplicados no período;</a:t>
            </a:r>
            <a:endParaRPr lang="pt-BR" sz="1500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1500" i="1" u="none">
                <a:solidFill>
                  <a:srgbClr val="006600"/>
                </a:solidFill>
                <a:latin typeface="Arial" charset="0"/>
                <a:cs typeface="Arial" charset="0"/>
              </a:rPr>
              <a:t>II – auditorias realizadas ou em fase de execução no período e suas recomendações e determinações;</a:t>
            </a:r>
            <a:endParaRPr lang="pt-BR" sz="1500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1500" i="1" u="none">
                <a:solidFill>
                  <a:srgbClr val="006600"/>
                </a:solidFill>
                <a:latin typeface="Arial" charset="0"/>
                <a:cs typeface="Arial" charset="0"/>
              </a:rPr>
              <a:t>III – oferta e produção de serviços públicos na rede assistencial própria, contratada e conveniada, cotejando esses dados com os indicadores de saúde da população em seu âmbito de atuação. </a:t>
            </a:r>
            <a:endParaRPr lang="pt-BR" sz="1500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pt-BR" sz="1500" b="1" u="none">
                <a:solidFill>
                  <a:srgbClr val="006600"/>
                </a:solidFill>
                <a:cs typeface="Times New Roman" pitchFamily="18" charset="0"/>
              </a:rPr>
              <a:t>...</a:t>
            </a:r>
          </a:p>
          <a:p>
            <a:pPr algn="ctr">
              <a:lnSpc>
                <a:spcPct val="115000"/>
              </a:lnSpc>
            </a:pPr>
            <a:endParaRPr lang="pt-BR" sz="1500" u="none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12 Implementa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da Pol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í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tica de Vigilância e Promo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em Sa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ú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de, coordenando e regulando as 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ões de Forma Articulada e Integrada Intra e Intersetorialmente e com a Sociedade Civil em Âmbito Estadual e Regional</a:t>
            </a:r>
          </a:p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25 indicadores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p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gs. 118 a 144</a:t>
            </a:r>
            <a:endParaRPr lang="pt-BR" sz="2000" b="1" u="none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1800" u="none">
                <a:latin typeface="Arial" charset="0"/>
                <a:cs typeface="Arial" charset="0"/>
              </a:rPr>
              <a:t>-      As metas foram alcan</a:t>
            </a:r>
            <a:r>
              <a:rPr lang="pt-BR" sz="1800" u="none">
                <a:latin typeface="Times New Roman"/>
                <a:cs typeface="Arial" charset="0"/>
              </a:rPr>
              <a:t>ç</a:t>
            </a:r>
            <a:r>
              <a:rPr lang="pt-BR" sz="1800" u="none">
                <a:latin typeface="Arial" charset="0"/>
                <a:cs typeface="Arial" charset="0"/>
              </a:rPr>
              <a:t>adas para 17 indicadores.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sz="1800" u="none">
                <a:latin typeface="Arial" charset="0"/>
                <a:cs typeface="Arial" charset="0"/>
              </a:rPr>
              <a:t>As metas não foram alcan</a:t>
            </a:r>
            <a:r>
              <a:rPr lang="pt-BR" sz="1800" u="none">
                <a:latin typeface="Times New Roman"/>
                <a:cs typeface="Arial" charset="0"/>
              </a:rPr>
              <a:t>ç</a:t>
            </a:r>
            <a:r>
              <a:rPr lang="pt-BR" sz="1800" u="none">
                <a:latin typeface="Arial" charset="0"/>
                <a:cs typeface="Arial" charset="0"/>
              </a:rPr>
              <a:t>adas para 07 indicadores: investiga</a:t>
            </a:r>
            <a:r>
              <a:rPr lang="pt-BR" sz="1800" u="none">
                <a:latin typeface="Times New Roman"/>
                <a:cs typeface="Arial" charset="0"/>
              </a:rPr>
              <a:t>ç</a:t>
            </a:r>
            <a:r>
              <a:rPr lang="pt-BR" sz="1800" u="none">
                <a:latin typeface="Arial" charset="0"/>
                <a:cs typeface="Arial" charset="0"/>
              </a:rPr>
              <a:t>ão casos adversos; investiga</a:t>
            </a:r>
            <a:r>
              <a:rPr lang="pt-BR" sz="1800" u="none">
                <a:latin typeface="Times New Roman"/>
                <a:cs typeface="Arial" charset="0"/>
              </a:rPr>
              <a:t>ç</a:t>
            </a:r>
            <a:r>
              <a:rPr lang="pt-BR" sz="1800" u="none">
                <a:latin typeface="Arial" charset="0"/>
                <a:cs typeface="Arial" charset="0"/>
              </a:rPr>
              <a:t>ão de </a:t>
            </a:r>
            <a:r>
              <a:rPr lang="pt-BR" sz="1800" u="none">
                <a:latin typeface="Times New Roman"/>
                <a:cs typeface="Arial" charset="0"/>
              </a:rPr>
              <a:t>ó</a:t>
            </a:r>
            <a:r>
              <a:rPr lang="pt-BR" sz="1800" u="none">
                <a:latin typeface="Arial" charset="0"/>
                <a:cs typeface="Arial" charset="0"/>
              </a:rPr>
              <a:t>bitos fetais e maternos; cobertura vacinal; N</a:t>
            </a:r>
            <a:r>
              <a:rPr lang="pt-BR" sz="1800" u="none">
                <a:latin typeface="Times New Roman"/>
                <a:cs typeface="Arial" charset="0"/>
              </a:rPr>
              <a:t>ú</a:t>
            </a:r>
            <a:r>
              <a:rPr lang="pt-BR" sz="1800" u="none">
                <a:latin typeface="Arial" charset="0"/>
                <a:cs typeface="Arial" charset="0"/>
              </a:rPr>
              <a:t>cleos de Violência; taxa de pacientes com incapacidade Grau II; taxa de s</a:t>
            </a:r>
            <a:r>
              <a:rPr lang="pt-BR" sz="1800" u="none">
                <a:latin typeface="Times New Roman"/>
                <a:cs typeface="Arial" charset="0"/>
              </a:rPr>
              <a:t>í</a:t>
            </a:r>
            <a:r>
              <a:rPr lang="pt-BR" sz="1800" u="none">
                <a:latin typeface="Arial" charset="0"/>
                <a:cs typeface="Arial" charset="0"/>
              </a:rPr>
              <a:t>filis congênita . H</a:t>
            </a:r>
            <a:r>
              <a:rPr lang="pt-BR" sz="1800" u="none">
                <a:latin typeface="Times New Roman"/>
                <a:cs typeface="Arial" charset="0"/>
              </a:rPr>
              <a:t>á</a:t>
            </a:r>
            <a:r>
              <a:rPr lang="pt-BR" sz="1800" u="none">
                <a:latin typeface="Arial" charset="0"/>
                <a:cs typeface="Arial" charset="0"/>
              </a:rPr>
              <a:t> </a:t>
            </a:r>
            <a:r>
              <a:rPr lang="pt-BR" sz="1800">
                <a:latin typeface="Arial" charset="0"/>
                <a:cs typeface="Arial" charset="0"/>
              </a:rPr>
              <a:t>dados ainda preliminares</a:t>
            </a:r>
            <a:r>
              <a:rPr lang="pt-BR" sz="1800" u="none">
                <a:latin typeface="Arial" charset="0"/>
                <a:cs typeface="Arial" charset="0"/>
              </a:rPr>
              <a:t>, que podem ser alterados e ocorrer o resultado esperado.</a:t>
            </a:r>
          </a:p>
          <a:p>
            <a:pPr marL="457200" indent="-457200">
              <a:lnSpc>
                <a:spcPct val="150000"/>
              </a:lnSpc>
            </a:pPr>
            <a:r>
              <a:rPr lang="pt-BR" sz="1800" u="none">
                <a:latin typeface="Arial" charset="0"/>
                <a:cs typeface="Arial" charset="0"/>
              </a:rPr>
              <a:t>-       01 indicador sem informa</a:t>
            </a:r>
            <a:r>
              <a:rPr lang="pt-BR" sz="1800" u="none">
                <a:latin typeface="Times New Roman"/>
                <a:cs typeface="Arial" charset="0"/>
              </a:rPr>
              <a:t>ç</a:t>
            </a:r>
            <a:r>
              <a:rPr lang="pt-BR" sz="1800" u="none">
                <a:latin typeface="Arial" charset="0"/>
                <a:cs typeface="Arial" charset="0"/>
              </a:rPr>
              <a:t>ão dispon</a:t>
            </a:r>
            <a:r>
              <a:rPr lang="pt-BR" sz="1800" u="none">
                <a:latin typeface="Times New Roman"/>
                <a:cs typeface="Arial" charset="0"/>
              </a:rPr>
              <a:t>í</a:t>
            </a:r>
            <a:r>
              <a:rPr lang="pt-BR" sz="1800" u="none">
                <a:latin typeface="Arial" charset="0"/>
                <a:cs typeface="Arial" charset="0"/>
              </a:rPr>
              <a:t>vel.</a:t>
            </a:r>
            <a:endParaRPr lang="pt-BR" sz="1800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18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704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13 Democratiza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da Gestão do Trabalho </a:t>
            </a:r>
          </a:p>
          <a:p>
            <a:pPr marL="457200" indent="-457200">
              <a:lnSpc>
                <a:spcPct val="115000"/>
              </a:lnSpc>
            </a:pPr>
            <a:endParaRPr lang="pt-BR" sz="2000" b="1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04 indicadores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p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gs. 145 a 147</a:t>
            </a:r>
            <a:endParaRPr lang="pt-BR" sz="2000" b="1" u="none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b="1" u="none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buFontTx/>
              <a:buChar char="•"/>
            </a:pPr>
            <a:r>
              <a:rPr lang="pt-BR" sz="1800" u="none">
                <a:latin typeface="Arial" charset="0"/>
                <a:cs typeface="Times New Roman" pitchFamily="18" charset="0"/>
              </a:rPr>
              <a:t>Mesa Estadual de Negocia</a:t>
            </a:r>
            <a:r>
              <a:rPr lang="pt-BR" sz="1800" u="none">
                <a:latin typeface="Times New Roman"/>
                <a:cs typeface="Times New Roman" pitchFamily="18" charset="0"/>
              </a:rPr>
              <a:t>ç</a:t>
            </a:r>
            <a:r>
              <a:rPr lang="pt-BR" sz="1800" u="none">
                <a:latin typeface="Arial" charset="0"/>
                <a:cs typeface="Times New Roman" pitchFamily="18" charset="0"/>
              </a:rPr>
              <a:t>ão Permanente Instalada.</a:t>
            </a:r>
          </a:p>
          <a:p>
            <a:pPr marL="457200" indent="-457200">
              <a:lnSpc>
                <a:spcPct val="115000"/>
              </a:lnSpc>
            </a:pPr>
            <a:endParaRPr lang="pt-BR" sz="18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buFontTx/>
              <a:buChar char="•"/>
            </a:pPr>
            <a:r>
              <a:rPr lang="pt-BR" sz="1800" u="none">
                <a:latin typeface="Arial" charset="0"/>
                <a:cs typeface="Times New Roman" pitchFamily="18" charset="0"/>
              </a:rPr>
              <a:t>Elabora</a:t>
            </a:r>
            <a:r>
              <a:rPr lang="pt-BR" sz="1800" u="none">
                <a:latin typeface="Times New Roman"/>
                <a:cs typeface="Times New Roman" pitchFamily="18" charset="0"/>
              </a:rPr>
              <a:t>ç</a:t>
            </a:r>
            <a:r>
              <a:rPr lang="pt-BR" sz="1800" u="none">
                <a:latin typeface="Arial" charset="0"/>
                <a:cs typeface="Times New Roman" pitchFamily="18" charset="0"/>
              </a:rPr>
              <a:t>ão da Proposta do Plano de Carreiras para os servidores da SESA em andamento.</a:t>
            </a:r>
          </a:p>
          <a:p>
            <a:pPr marL="457200" indent="-457200">
              <a:lnSpc>
                <a:spcPct val="115000"/>
              </a:lnSpc>
              <a:buFontTx/>
              <a:buChar char="•"/>
            </a:pPr>
            <a:endParaRPr lang="pt-BR" sz="18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buFontTx/>
              <a:buChar char="•"/>
            </a:pPr>
            <a:r>
              <a:rPr lang="pt-BR" sz="1800" u="none">
                <a:latin typeface="Arial" charset="0"/>
                <a:cs typeface="Times New Roman" pitchFamily="18" charset="0"/>
              </a:rPr>
              <a:t>Elabora</a:t>
            </a:r>
            <a:r>
              <a:rPr lang="pt-BR" sz="1800" u="none">
                <a:latin typeface="Times New Roman"/>
                <a:cs typeface="Times New Roman" pitchFamily="18" charset="0"/>
              </a:rPr>
              <a:t>ç</a:t>
            </a:r>
            <a:r>
              <a:rPr lang="pt-BR" sz="1800" u="none">
                <a:latin typeface="Arial" charset="0"/>
                <a:cs typeface="Times New Roman" pitchFamily="18" charset="0"/>
              </a:rPr>
              <a:t>ão do Projeto T</a:t>
            </a:r>
            <a:r>
              <a:rPr lang="pt-BR" sz="1800" u="none">
                <a:latin typeface="Times New Roman"/>
                <a:cs typeface="Times New Roman" pitchFamily="18" charset="0"/>
              </a:rPr>
              <a:t>é</a:t>
            </a:r>
            <a:r>
              <a:rPr lang="pt-BR" sz="1800" u="none">
                <a:latin typeface="Arial" charset="0"/>
                <a:cs typeface="Times New Roman" pitchFamily="18" charset="0"/>
              </a:rPr>
              <a:t>cnico de Sa</a:t>
            </a:r>
            <a:r>
              <a:rPr lang="pt-BR" sz="1800" u="none">
                <a:latin typeface="Times New Roman"/>
                <a:cs typeface="Times New Roman" pitchFamily="18" charset="0"/>
              </a:rPr>
              <a:t>ú</a:t>
            </a:r>
            <a:r>
              <a:rPr lang="pt-BR" sz="1800" u="none">
                <a:latin typeface="Arial" charset="0"/>
                <a:cs typeface="Times New Roman" pitchFamily="18" charset="0"/>
              </a:rPr>
              <a:t>de Ocupacional em andamento.</a:t>
            </a:r>
          </a:p>
          <a:p>
            <a:pPr marL="457200" indent="-457200">
              <a:lnSpc>
                <a:spcPct val="115000"/>
              </a:lnSpc>
              <a:buFontTx/>
              <a:buChar char="•"/>
            </a:pPr>
            <a:endParaRPr lang="pt-BR" sz="18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buFontTx/>
              <a:buChar char="•"/>
            </a:pPr>
            <a:r>
              <a:rPr lang="pt-BR" sz="1800" u="none">
                <a:latin typeface="Arial" charset="0"/>
                <a:cs typeface="Times New Roman" pitchFamily="18" charset="0"/>
              </a:rPr>
              <a:t>Nomea</a:t>
            </a:r>
            <a:r>
              <a:rPr lang="pt-BR" sz="1800" u="none">
                <a:latin typeface="Times New Roman"/>
                <a:cs typeface="Times New Roman" pitchFamily="18" charset="0"/>
              </a:rPr>
              <a:t>ç</a:t>
            </a:r>
            <a:r>
              <a:rPr lang="pt-BR" sz="1800" u="none">
                <a:latin typeface="Arial" charset="0"/>
                <a:cs typeface="Times New Roman" pitchFamily="18" charset="0"/>
              </a:rPr>
              <a:t>ão de servidores concursados </a:t>
            </a:r>
            <a:r>
              <a:rPr lang="pt-BR" sz="1800" u="none">
                <a:latin typeface="Times New Roman"/>
                <a:cs typeface="Times New Roman" pitchFamily="18" charset="0"/>
              </a:rPr>
              <a:t>–</a:t>
            </a:r>
            <a:r>
              <a:rPr lang="pt-BR" sz="1800" u="none">
                <a:latin typeface="Arial" charset="0"/>
                <a:cs typeface="Times New Roman" pitchFamily="18" charset="0"/>
              </a:rPr>
              <a:t>  </a:t>
            </a:r>
            <a:r>
              <a:rPr lang="pt-BR" sz="1800">
                <a:latin typeface="Arial" charset="0"/>
                <a:cs typeface="Times New Roman" pitchFamily="18" charset="0"/>
              </a:rPr>
              <a:t>o atendimento </a:t>
            </a:r>
            <a:r>
              <a:rPr lang="pt-BR" sz="1800">
                <a:latin typeface="Times New Roman"/>
                <a:cs typeface="Times New Roman" pitchFamily="18" charset="0"/>
              </a:rPr>
              <a:t>à</a:t>
            </a:r>
            <a:r>
              <a:rPr lang="pt-BR" sz="1800">
                <a:latin typeface="Arial" charset="0"/>
                <a:cs typeface="Times New Roman" pitchFamily="18" charset="0"/>
              </a:rPr>
              <a:t>  necessidade solicitada est</a:t>
            </a:r>
            <a:r>
              <a:rPr lang="pt-BR" sz="1800">
                <a:latin typeface="Times New Roman"/>
                <a:cs typeface="Times New Roman" pitchFamily="18" charset="0"/>
              </a:rPr>
              <a:t>á</a:t>
            </a:r>
            <a:r>
              <a:rPr lang="pt-BR" sz="1800">
                <a:latin typeface="Arial" charset="0"/>
                <a:cs typeface="Times New Roman" pitchFamily="18" charset="0"/>
              </a:rPr>
              <a:t> na dependência de recursos or</a:t>
            </a:r>
            <a:r>
              <a:rPr lang="pt-BR" sz="1800">
                <a:latin typeface="Times New Roman"/>
                <a:cs typeface="Times New Roman" pitchFamily="18" charset="0"/>
              </a:rPr>
              <a:t>ç</a:t>
            </a:r>
            <a:r>
              <a:rPr lang="pt-BR" sz="1800">
                <a:latin typeface="Arial" charset="0"/>
                <a:cs typeface="Times New Roman" pitchFamily="18" charset="0"/>
              </a:rPr>
              <a:t>ament</a:t>
            </a:r>
            <a:r>
              <a:rPr lang="pt-BR" sz="1800">
                <a:latin typeface="Times New Roman"/>
                <a:cs typeface="Times New Roman" pitchFamily="18" charset="0"/>
              </a:rPr>
              <a:t>á</a:t>
            </a:r>
            <a:r>
              <a:rPr lang="pt-BR" sz="1800">
                <a:latin typeface="Arial" charset="0"/>
                <a:cs typeface="Times New Roman" pitchFamily="18" charset="0"/>
              </a:rPr>
              <a:t>rios e financeiros e do limite da LRF para gastos com pessoal</a:t>
            </a:r>
            <a:r>
              <a:rPr lang="pt-BR" sz="1800" u="none">
                <a:latin typeface="Arial" charset="0"/>
                <a:cs typeface="Times New Roman" pitchFamily="18" charset="0"/>
              </a:rPr>
              <a:t>. </a:t>
            </a:r>
          </a:p>
          <a:p>
            <a:pPr marL="457200" indent="-457200">
              <a:lnSpc>
                <a:spcPct val="115000"/>
              </a:lnSpc>
            </a:pPr>
            <a:endParaRPr lang="pt-BR" sz="18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574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14 Desenvolvimento da Pol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í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tica Estadual de Educa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Permanente para o SUS </a:t>
            </a:r>
          </a:p>
          <a:p>
            <a:pPr marL="457200" indent="-457200">
              <a:lnSpc>
                <a:spcPct val="115000"/>
              </a:lnSpc>
            </a:pPr>
            <a:endParaRPr lang="pt-BR" sz="2000" b="1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07 indicadores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p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gs. 152 a 154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latin typeface="Arial" charset="0"/>
                <a:cs typeface="Arial" charset="0"/>
              </a:rPr>
              <a:t>-     As metas foram alcan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adas para 04 indicadores.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sz="2000" u="none">
                <a:latin typeface="Arial" charset="0"/>
                <a:cs typeface="Arial" charset="0"/>
              </a:rPr>
              <a:t>As metas não foram alcan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adas para 03 indicadores : Credenciamento da Escola como certificadora em n</a:t>
            </a:r>
            <a:r>
              <a:rPr lang="pt-BR" sz="2000" u="none">
                <a:latin typeface="Times New Roman"/>
                <a:cs typeface="Arial" charset="0"/>
              </a:rPr>
              <a:t>í</a:t>
            </a:r>
            <a:r>
              <a:rPr lang="pt-BR" sz="2000" u="none">
                <a:latin typeface="Arial" charset="0"/>
                <a:cs typeface="Arial" charset="0"/>
              </a:rPr>
              <a:t>vel de especializa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ão  (</a:t>
            </a:r>
            <a:r>
              <a:rPr lang="pt-BR" sz="2000">
                <a:latin typeface="Arial" charset="0"/>
                <a:cs typeface="Arial" charset="0"/>
              </a:rPr>
              <a:t>encontrava-se em andamento</a:t>
            </a:r>
            <a:r>
              <a:rPr lang="pt-BR" sz="2000" u="none">
                <a:latin typeface="Arial" charset="0"/>
                <a:cs typeface="Arial" charset="0"/>
              </a:rPr>
              <a:t>), implanta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ão de capacita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ão para conselheiros (</a:t>
            </a:r>
            <a:r>
              <a:rPr lang="pt-BR" sz="2000">
                <a:latin typeface="Arial" charset="0"/>
                <a:cs typeface="Arial" charset="0"/>
              </a:rPr>
              <a:t>projeto piloto conclu</a:t>
            </a:r>
            <a:r>
              <a:rPr lang="pt-BR" sz="2000">
                <a:latin typeface="Times New Roman"/>
                <a:cs typeface="Arial" charset="0"/>
              </a:rPr>
              <a:t>í</a:t>
            </a:r>
            <a:r>
              <a:rPr lang="pt-BR" sz="2000">
                <a:latin typeface="Arial" charset="0"/>
                <a:cs typeface="Arial" charset="0"/>
              </a:rPr>
              <a:t>do</a:t>
            </a:r>
            <a:r>
              <a:rPr lang="pt-BR" sz="2000" u="none">
                <a:latin typeface="Arial" charset="0"/>
                <a:cs typeface="Arial" charset="0"/>
              </a:rPr>
              <a:t>) e implanta</a:t>
            </a:r>
            <a:r>
              <a:rPr lang="pt-BR" sz="2000" u="none">
                <a:latin typeface="Times New Roman"/>
                <a:cs typeface="Arial" charset="0"/>
              </a:rPr>
              <a:t>ç</a:t>
            </a:r>
            <a:r>
              <a:rPr lang="pt-BR" sz="2000" u="none">
                <a:latin typeface="Arial" charset="0"/>
                <a:cs typeface="Arial" charset="0"/>
              </a:rPr>
              <a:t>ão do Telesa</a:t>
            </a:r>
            <a:r>
              <a:rPr lang="pt-BR" sz="2000" u="none">
                <a:latin typeface="Times New Roman"/>
                <a:cs typeface="Arial" charset="0"/>
              </a:rPr>
              <a:t>ú</a:t>
            </a:r>
            <a:r>
              <a:rPr lang="pt-BR" sz="2000" u="none">
                <a:latin typeface="Arial" charset="0"/>
                <a:cs typeface="Arial" charset="0"/>
              </a:rPr>
              <a:t>de (previsto 2013).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608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15 Amplia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e Fortalecimento dos Espa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os de Participa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da Sociedade e do Controle Social </a:t>
            </a:r>
          </a:p>
          <a:p>
            <a:pPr marL="457200" indent="-457200">
              <a:lnSpc>
                <a:spcPct val="115000"/>
              </a:lnSpc>
            </a:pPr>
            <a:endParaRPr lang="pt-BR" sz="2000" b="1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22 indicadores  ( </a:t>
            </a:r>
            <a:r>
              <a:rPr lang="pt-BR" sz="2000" b="1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ouvidoria e controle social </a:t>
            </a:r>
            <a:r>
              <a:rPr lang="pt-BR" sz="2000" b="1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07 em 2012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), </a:t>
            </a:r>
          </a:p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p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gs. 159 a 163</a:t>
            </a:r>
          </a:p>
          <a:p>
            <a:pPr marL="457200" indent="-457200">
              <a:lnSpc>
                <a:spcPct val="115000"/>
              </a:lnSpc>
            </a:pPr>
            <a:endParaRPr lang="pt-BR" sz="2000" b="1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  <a:buFontTx/>
              <a:buChar char="-"/>
            </a:pPr>
            <a:r>
              <a:rPr lang="pt-BR" u="none">
                <a:latin typeface="Arial" charset="0"/>
                <a:cs typeface="Arial" charset="0"/>
              </a:rPr>
              <a:t>Meta alcan</a:t>
            </a:r>
            <a:r>
              <a:rPr lang="pt-BR" u="none">
                <a:latin typeface="Times New Roman"/>
                <a:cs typeface="Arial" charset="0"/>
              </a:rPr>
              <a:t>ç</a:t>
            </a:r>
            <a:r>
              <a:rPr lang="pt-BR" u="none">
                <a:latin typeface="Arial" charset="0"/>
                <a:cs typeface="Arial" charset="0"/>
              </a:rPr>
              <a:t>ada para 01 indicador.</a:t>
            </a:r>
          </a:p>
          <a:p>
            <a:pPr marL="457200" indent="-457200">
              <a:lnSpc>
                <a:spcPct val="115000"/>
              </a:lnSpc>
              <a:buFontTx/>
              <a:buChar char="-"/>
            </a:pPr>
            <a:r>
              <a:rPr lang="pt-BR" u="none">
                <a:latin typeface="Arial" charset="0"/>
                <a:cs typeface="Arial" charset="0"/>
              </a:rPr>
              <a:t>Meta não alcan</a:t>
            </a:r>
            <a:r>
              <a:rPr lang="pt-BR" u="none">
                <a:latin typeface="Times New Roman"/>
                <a:cs typeface="Arial" charset="0"/>
              </a:rPr>
              <a:t>ç</a:t>
            </a:r>
            <a:r>
              <a:rPr lang="pt-BR" u="none">
                <a:latin typeface="Arial" charset="0"/>
                <a:cs typeface="Arial" charset="0"/>
              </a:rPr>
              <a:t>ada para 01 indicador: implanta</a:t>
            </a:r>
            <a:r>
              <a:rPr lang="pt-BR" u="none">
                <a:latin typeface="Times New Roman"/>
                <a:cs typeface="Arial" charset="0"/>
              </a:rPr>
              <a:t>ç</a:t>
            </a:r>
            <a:r>
              <a:rPr lang="pt-BR" u="none">
                <a:latin typeface="Arial" charset="0"/>
                <a:cs typeface="Arial" charset="0"/>
              </a:rPr>
              <a:t>ão de ouvidorias municipais. 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t-BR" u="none">
                <a:latin typeface="Arial" charset="0"/>
                <a:cs typeface="Arial" charset="0"/>
              </a:rPr>
              <a:t>Sem informa</a:t>
            </a:r>
            <a:r>
              <a:rPr lang="pt-BR" u="none">
                <a:latin typeface="Times New Roman"/>
                <a:cs typeface="Arial" charset="0"/>
              </a:rPr>
              <a:t>ç</a:t>
            </a:r>
            <a:r>
              <a:rPr lang="pt-BR" u="none">
                <a:latin typeface="Arial" charset="0"/>
                <a:cs typeface="Arial" charset="0"/>
              </a:rPr>
              <a:t>ão dispon</a:t>
            </a:r>
            <a:r>
              <a:rPr lang="pt-BR" u="none">
                <a:latin typeface="Times New Roman"/>
                <a:cs typeface="Arial" charset="0"/>
              </a:rPr>
              <a:t>í</a:t>
            </a:r>
            <a:r>
              <a:rPr lang="pt-BR" u="none">
                <a:latin typeface="Arial" charset="0"/>
                <a:cs typeface="Arial" charset="0"/>
              </a:rPr>
              <a:t>vel para 05 indicadores.</a:t>
            </a: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686800" cy="532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16 Qualifica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dos Gastos e Amplia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 de Recursos no Financiamento do SUS </a:t>
            </a:r>
          </a:p>
          <a:p>
            <a:pPr marL="457200" indent="-457200">
              <a:lnSpc>
                <a:spcPct val="115000"/>
              </a:lnSpc>
            </a:pPr>
            <a:endParaRPr lang="pt-BR" sz="2000" b="1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01 indicador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p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gs. 164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checar pagina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ão</a:t>
            </a:r>
          </a:p>
          <a:p>
            <a:pPr marL="457200" indent="-457200">
              <a:lnSpc>
                <a:spcPct val="115000"/>
              </a:lnSpc>
            </a:pPr>
            <a:endParaRPr lang="pt-BR" sz="2000" b="1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      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 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“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Percentual de recursos aplicados em a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ões e servi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ç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os de sa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ú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de, de acordo com a LC no. 141/12 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“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est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dispon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í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vel pela SEFA s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ó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at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Times New Roman" pitchFamily="18" charset="0"/>
              </a:rPr>
              <a:t>é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Times New Roman" pitchFamily="18" charset="0"/>
              </a:rPr>
              <a:t> outubro/2012. </a:t>
            </a: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</a:p>
          <a:p>
            <a:pPr marL="457200" indent="-457200">
              <a:lnSpc>
                <a:spcPct val="150000"/>
              </a:lnSpc>
            </a:pPr>
            <a:r>
              <a:rPr lang="pt-BR" sz="2000" u="none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pt-BR" sz="2000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endParaRPr lang="pt-BR" sz="1900" b="1" u="none">
              <a:solidFill>
                <a:srgbClr val="006600"/>
              </a:solidFill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13208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pPr eaLnBrk="0" hangingPunct="0"/>
            <a:r>
              <a:rPr lang="pt-BR" sz="1300" b="1">
                <a:latin typeface="Arial" charset="0"/>
                <a:cs typeface="Arial" charset="0"/>
              </a:rPr>
              <a:t>Metas e resultados </a:t>
            </a:r>
            <a:r>
              <a:rPr lang="pt-BR" sz="1300" b="1">
                <a:latin typeface="Times New Roman"/>
                <a:cs typeface="Arial" charset="0"/>
              </a:rPr>
              <a:t>–</a:t>
            </a:r>
            <a:r>
              <a:rPr lang="pt-BR" sz="1300" b="1">
                <a:latin typeface="Arial" charset="0"/>
                <a:cs typeface="Arial" charset="0"/>
              </a:rPr>
              <a:t> 94 INDICADORES (aguardar atualiza</a:t>
            </a:r>
            <a:r>
              <a:rPr lang="pt-BR" sz="1300" b="1">
                <a:latin typeface="Times New Roman"/>
                <a:cs typeface="Arial" charset="0"/>
              </a:rPr>
              <a:t>ç</a:t>
            </a:r>
            <a:r>
              <a:rPr lang="pt-BR" sz="1300" b="1">
                <a:latin typeface="Arial" charset="0"/>
                <a:cs typeface="Arial" charset="0"/>
              </a:rPr>
              <a:t>ão dados </a:t>
            </a:r>
            <a:r>
              <a:rPr lang="pt-BR" sz="1300" b="1">
                <a:latin typeface="Times New Roman"/>
                <a:cs typeface="Arial" charset="0"/>
              </a:rPr>
              <a:t>–</a:t>
            </a:r>
            <a:r>
              <a:rPr lang="pt-BR" sz="1300" b="1">
                <a:latin typeface="Arial" charset="0"/>
                <a:cs typeface="Arial" charset="0"/>
              </a:rPr>
              <a:t> mar</a:t>
            </a:r>
            <a:r>
              <a:rPr lang="pt-BR" sz="1300" b="1">
                <a:latin typeface="Times New Roman"/>
                <a:cs typeface="Arial" charset="0"/>
              </a:rPr>
              <a:t>ç</a:t>
            </a:r>
            <a:r>
              <a:rPr lang="pt-BR" sz="1300" b="1">
                <a:latin typeface="Arial" charset="0"/>
                <a:cs typeface="Arial" charset="0"/>
              </a:rPr>
              <a:t>o/2013)</a:t>
            </a:r>
            <a:endParaRPr lang="pt-BR" sz="2000" b="1">
              <a:latin typeface="Arial" charset="0"/>
              <a:cs typeface="Arial" charset="0"/>
            </a:endParaRPr>
          </a:p>
          <a:p>
            <a:pPr eaLnBrk="0" hangingPunct="0"/>
            <a:endParaRPr lang="pt-BR" sz="1200">
              <a:cs typeface="Times New Roman" pitchFamily="18" charset="0"/>
            </a:endParaRPr>
          </a:p>
          <a:p>
            <a:pPr eaLnBrk="0" hangingPunct="0"/>
            <a:endParaRPr lang="pt-BR"/>
          </a:p>
        </p:txBody>
      </p:sp>
      <p:grpSp>
        <p:nvGrpSpPr>
          <p:cNvPr id="59407" name="Group 15"/>
          <p:cNvGrpSpPr>
            <a:grpSpLocks/>
          </p:cNvGrpSpPr>
          <p:nvPr/>
        </p:nvGrpSpPr>
        <p:grpSpPr bwMode="auto">
          <a:xfrm>
            <a:off x="44450" y="2112963"/>
            <a:ext cx="5489575" cy="2832100"/>
            <a:chOff x="28" y="499"/>
            <a:chExt cx="3458" cy="1784"/>
          </a:xfrm>
        </p:grpSpPr>
        <p:sp>
          <p:nvSpPr>
            <p:cNvPr id="59398" name="Rectangle 6"/>
            <p:cNvSpPr>
              <a:spLocks noChangeArrowheads="1"/>
            </p:cNvSpPr>
            <p:nvPr/>
          </p:nvSpPr>
          <p:spPr bwMode="auto">
            <a:xfrm>
              <a:off x="28" y="499"/>
              <a:ext cx="204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lang="pt-BR" sz="1200">
                  <a:latin typeface="Tahoma" pitchFamily="34" charset="0"/>
                  <a:cs typeface="Tahoma" pitchFamily="34" charset="0"/>
                </a:rPr>
                <a:t>No. de indicadores cuja meta prevista foi alcan</a:t>
              </a:r>
              <a:r>
                <a:rPr lang="pt-BR" sz="1200">
                  <a:latin typeface="Times New Roman"/>
                  <a:cs typeface="Tahoma" pitchFamily="34" charset="0"/>
                </a:rPr>
                <a:t>ç</a:t>
              </a:r>
              <a:r>
                <a:rPr lang="pt-BR" sz="1200">
                  <a:latin typeface="Tahoma" pitchFamily="34" charset="0"/>
                  <a:cs typeface="Tahoma" pitchFamily="34" charset="0"/>
                </a:rPr>
                <a:t>ada</a:t>
              </a:r>
              <a:endParaRPr lang="pt-BR" sz="1200">
                <a:latin typeface="Arial" charset="0"/>
                <a:cs typeface="Arial" charset="0"/>
              </a:endParaRPr>
            </a:p>
            <a:p>
              <a:pPr eaLnBrk="0" hangingPunct="0"/>
              <a:r>
                <a:rPr lang="pt-BR" sz="1200">
                  <a:latin typeface="Times New Roman"/>
                  <a:cs typeface="Arial" charset="0"/>
                </a:rPr>
                <a:t> </a:t>
              </a:r>
              <a:endParaRPr lang="pt-BR" sz="1200">
                <a:latin typeface="Arial" charset="0"/>
                <a:cs typeface="Arial" charset="0"/>
              </a:endParaRPr>
            </a:p>
            <a:p>
              <a:pPr eaLnBrk="0" hangingPunct="0"/>
              <a:endParaRPr lang="pt-BR"/>
            </a:p>
          </p:txBody>
        </p:sp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2072" y="499"/>
              <a:ext cx="707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pt-BR"/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2779" y="499"/>
              <a:ext cx="707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pt-BR"/>
            </a:p>
          </p:txBody>
        </p: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28" y="1132"/>
              <a:ext cx="2044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lang="pt-BR" sz="1200">
                  <a:latin typeface="Tahoma" pitchFamily="34" charset="0"/>
                  <a:cs typeface="Tahoma" pitchFamily="34" charset="0"/>
                </a:rPr>
                <a:t>No. de indicadores cuja meta prevista não foi alcan</a:t>
              </a:r>
              <a:r>
                <a:rPr lang="pt-BR" sz="1200">
                  <a:latin typeface="Times New Roman"/>
                  <a:cs typeface="Tahoma" pitchFamily="34" charset="0"/>
                </a:rPr>
                <a:t>ç</a:t>
              </a:r>
              <a:r>
                <a:rPr lang="pt-BR" sz="1200">
                  <a:latin typeface="Tahoma" pitchFamily="34" charset="0"/>
                  <a:cs typeface="Tahoma" pitchFamily="34" charset="0"/>
                </a:rPr>
                <a:t>ada *</a:t>
              </a:r>
              <a:endParaRPr lang="pt-BR" sz="1200">
                <a:latin typeface="Arial" charset="0"/>
                <a:cs typeface="Arial" charset="0"/>
              </a:endParaRPr>
            </a:p>
            <a:p>
              <a:pPr eaLnBrk="0" hangingPunct="0"/>
              <a:r>
                <a:rPr lang="pt-BR" sz="1200">
                  <a:latin typeface="Times New Roman"/>
                  <a:cs typeface="Arial" charset="0"/>
                </a:rPr>
                <a:t> </a:t>
              </a:r>
              <a:endParaRPr lang="pt-BR" sz="1200">
                <a:latin typeface="Arial" charset="0"/>
                <a:cs typeface="Arial" charset="0"/>
              </a:endParaRPr>
            </a:p>
            <a:p>
              <a:pPr eaLnBrk="0" hangingPunct="0"/>
              <a:endParaRPr lang="pt-BR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2072" y="1132"/>
              <a:ext cx="707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pt-BR" sz="1200">
                <a:latin typeface="Arial" charset="0"/>
                <a:cs typeface="Arial" charset="0"/>
              </a:endParaRPr>
            </a:p>
            <a:p>
              <a:pPr algn="ctr" eaLnBrk="0" hangingPunct="0"/>
              <a:endParaRPr lang="pt-BR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2779" y="1132"/>
              <a:ext cx="707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pt-BR"/>
            </a:p>
          </p:txBody>
        </p:sp>
        <p:sp>
          <p:nvSpPr>
            <p:cNvPr id="59404" name="Rectangle 12"/>
            <p:cNvSpPr>
              <a:spLocks noChangeArrowheads="1"/>
            </p:cNvSpPr>
            <p:nvPr/>
          </p:nvSpPr>
          <p:spPr bwMode="auto">
            <a:xfrm>
              <a:off x="28" y="1765"/>
              <a:ext cx="20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lang="pt-BR" sz="1200">
                  <a:latin typeface="Tahoma" pitchFamily="34" charset="0"/>
                  <a:cs typeface="Tahoma" pitchFamily="34" charset="0"/>
                </a:rPr>
                <a:t>No. de indicadores que não houve informa</a:t>
              </a:r>
              <a:r>
                <a:rPr lang="pt-BR" sz="1200">
                  <a:latin typeface="Times New Roman"/>
                  <a:cs typeface="Tahoma" pitchFamily="34" charset="0"/>
                </a:rPr>
                <a:t>ç</a:t>
              </a:r>
              <a:r>
                <a:rPr lang="pt-BR" sz="1200">
                  <a:latin typeface="Tahoma" pitchFamily="34" charset="0"/>
                  <a:cs typeface="Tahoma" pitchFamily="34" charset="0"/>
                </a:rPr>
                <a:t>ão do resultado</a:t>
              </a:r>
              <a:endParaRPr lang="pt-BR" sz="1200">
                <a:latin typeface="Arial" charset="0"/>
                <a:cs typeface="Arial" charset="0"/>
              </a:endParaRPr>
            </a:p>
            <a:p>
              <a:pPr eaLnBrk="0" hangingPunct="0"/>
              <a:endParaRPr lang="pt-BR"/>
            </a:p>
          </p:txBody>
        </p:sp>
        <p:sp>
          <p:nvSpPr>
            <p:cNvPr id="59405" name="Rectangle 13"/>
            <p:cNvSpPr>
              <a:spLocks noChangeArrowheads="1"/>
            </p:cNvSpPr>
            <p:nvPr/>
          </p:nvSpPr>
          <p:spPr bwMode="auto">
            <a:xfrm>
              <a:off x="2072" y="1765"/>
              <a:ext cx="70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pt-BR" sz="1200">
                <a:latin typeface="Arial" charset="0"/>
                <a:cs typeface="Arial" charset="0"/>
              </a:endParaRPr>
            </a:p>
            <a:p>
              <a:pPr algn="ctr" eaLnBrk="0" hangingPunct="0"/>
              <a:endParaRPr lang="pt-BR"/>
            </a:p>
          </p:txBody>
        </p:sp>
        <p:sp>
          <p:nvSpPr>
            <p:cNvPr id="59406" name="Rectangle 14"/>
            <p:cNvSpPr>
              <a:spLocks noChangeArrowheads="1"/>
            </p:cNvSpPr>
            <p:nvPr/>
          </p:nvSpPr>
          <p:spPr bwMode="auto">
            <a:xfrm>
              <a:off x="2779" y="1765"/>
              <a:ext cx="70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endParaRPr lang="pt-BR"/>
            </a:p>
          </p:txBody>
        </p:sp>
      </p:grp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0" y="4945063"/>
            <a:ext cx="91440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9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 * ): ATEN</a:t>
            </a:r>
            <a:r>
              <a:rPr lang="pt-BR" sz="900" b="1">
                <a:solidFill>
                  <a:srgbClr val="0000FF"/>
                </a:solidFill>
                <a:latin typeface="Times New Roman"/>
                <a:cs typeface="Tahoma" pitchFamily="34" charset="0"/>
              </a:rPr>
              <a:t>Ç</a:t>
            </a:r>
            <a:r>
              <a:rPr lang="pt-BR" sz="9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ÃO - Considerar na an</a:t>
            </a:r>
            <a:r>
              <a:rPr lang="pt-BR" sz="900" b="1">
                <a:solidFill>
                  <a:srgbClr val="0000FF"/>
                </a:solidFill>
                <a:latin typeface="Times New Roman"/>
                <a:cs typeface="Tahoma" pitchFamily="34" charset="0"/>
              </a:rPr>
              <a:t>á</a:t>
            </a:r>
            <a:r>
              <a:rPr lang="pt-BR" sz="9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lise,  a justificativa e a proximidade ou não do resultado com a meta prevista/preconizada.</a:t>
            </a:r>
            <a:endParaRPr lang="pt-BR" sz="1200">
              <a:cs typeface="Times New Roman" pitchFamily="18" charset="0"/>
            </a:endParaRPr>
          </a:p>
          <a:p>
            <a:pPr eaLnBrk="0" hangingPunct="0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382000" cy="518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3200" b="1" u="none">
                <a:solidFill>
                  <a:srgbClr val="006600"/>
                </a:solidFill>
              </a:rPr>
              <a:t>BASE LEGAL</a:t>
            </a:r>
          </a:p>
          <a:p>
            <a:pPr algn="ctr">
              <a:lnSpc>
                <a:spcPct val="115000"/>
              </a:lnSpc>
            </a:pPr>
            <a:r>
              <a:rPr lang="pt-BR" sz="1800" u="none">
                <a:solidFill>
                  <a:srgbClr val="006600"/>
                </a:solidFill>
                <a:latin typeface="Arial" charset="0"/>
                <a:cs typeface="Arial" charset="0"/>
              </a:rPr>
              <a:t>Lei Complementar Federal no. 141, de 13/01/12</a:t>
            </a:r>
            <a:endParaRPr lang="pt-BR" sz="3200" b="1" u="none">
              <a:solidFill>
                <a:srgbClr val="006600"/>
              </a:solidFill>
            </a:endParaRPr>
          </a:p>
          <a:p>
            <a:pPr algn="just">
              <a:lnSpc>
                <a:spcPct val="115000"/>
              </a:lnSpc>
            </a:pPr>
            <a:r>
              <a:rPr lang="pt-BR" sz="1600" i="1" u="none">
                <a:solidFill>
                  <a:srgbClr val="006600"/>
                </a:solidFill>
                <a:latin typeface="Arial" charset="0"/>
                <a:cs typeface="Arial" charset="0"/>
              </a:rPr>
              <a:t>§ 4º O Relatório de que trata o caput será elaborado de acordo com </a:t>
            </a:r>
            <a:r>
              <a:rPr lang="pt-BR" sz="1600" b="1" i="1" u="none">
                <a:solidFill>
                  <a:srgbClr val="006600"/>
                </a:solidFill>
                <a:latin typeface="Arial" charset="0"/>
                <a:cs typeface="Arial" charset="0"/>
              </a:rPr>
              <a:t>modelo padronizado aprovado pelo Conselho Nacional de Saúde,</a:t>
            </a:r>
            <a:r>
              <a:rPr lang="pt-BR" sz="1600" i="1" u="none">
                <a:solidFill>
                  <a:srgbClr val="006600"/>
                </a:solidFill>
                <a:latin typeface="Arial" charset="0"/>
                <a:cs typeface="Arial" charset="0"/>
              </a:rPr>
              <a:t> devendo-se adotar modelo simplificado para Municípios com população inferior a 50.000 (cinquenta mil habitantes).</a:t>
            </a:r>
            <a:endParaRPr lang="pt-BR" sz="1600" i="1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1600" i="1" u="none">
                <a:solidFill>
                  <a:srgbClr val="006600"/>
                </a:solidFill>
                <a:latin typeface="Arial" charset="0"/>
                <a:cs typeface="Arial" charset="0"/>
              </a:rPr>
              <a:t>§ 5º O gestor do SUS apresentará, até o final dos meses de maio, setembro e fevereiro, em audiência pública na Casa Legislativa do respectivo ente da Federação, o Relatório de que trata o caput.</a:t>
            </a:r>
          </a:p>
          <a:p>
            <a:pPr algn="just">
              <a:lnSpc>
                <a:spcPct val="115000"/>
              </a:lnSpc>
            </a:pPr>
            <a:r>
              <a:rPr lang="pt-BR" sz="1600" i="1" u="none">
                <a:solidFill>
                  <a:srgbClr val="006600"/>
                </a:solidFill>
                <a:latin typeface="Arial" charset="0"/>
                <a:cs typeface="Arial" charset="0"/>
              </a:rPr>
              <a:t>...</a:t>
            </a:r>
            <a:endParaRPr lang="pt-BR" sz="1600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1600" i="1" u="none">
                <a:solidFill>
                  <a:srgbClr val="006600"/>
                </a:solidFill>
                <a:latin typeface="Arial" charset="0"/>
                <a:cs typeface="Arial" charset="0"/>
              </a:rPr>
              <a:t>Art. 41.  Os Conselhos de Saúde, no âmbito de suas atribuições, avaliarão a cada quadrimestre o </a:t>
            </a:r>
            <a:r>
              <a:rPr lang="pt-BR" sz="1600" b="1" i="1" u="none">
                <a:solidFill>
                  <a:srgbClr val="006600"/>
                </a:solidFill>
                <a:latin typeface="Arial" charset="0"/>
                <a:cs typeface="Arial" charset="0"/>
              </a:rPr>
              <a:t>relatório</a:t>
            </a:r>
            <a:r>
              <a:rPr lang="pt-BR" sz="1600" i="1" u="none">
                <a:solidFill>
                  <a:srgbClr val="006600"/>
                </a:solidFill>
                <a:latin typeface="Arial" charset="0"/>
                <a:cs typeface="Arial" charset="0"/>
              </a:rPr>
              <a:t> consolidado do resultado da execução orçamentária e financeira no âmbito da saúde e o </a:t>
            </a:r>
            <a:r>
              <a:rPr lang="pt-BR" sz="1600" b="1" i="1" u="none">
                <a:solidFill>
                  <a:srgbClr val="006600"/>
                </a:solidFill>
                <a:latin typeface="Arial" charset="0"/>
                <a:cs typeface="Arial" charset="0"/>
              </a:rPr>
              <a:t>relatório</a:t>
            </a:r>
            <a:r>
              <a:rPr lang="pt-BR" sz="1600" i="1" u="none">
                <a:solidFill>
                  <a:srgbClr val="006600"/>
                </a:solidFill>
                <a:latin typeface="Arial" charset="0"/>
                <a:cs typeface="Arial" charset="0"/>
              </a:rPr>
              <a:t> do gestor da saúde sobre a repercussão da execução desta Lei Complementar nas condições de saúde e na qualidade dos serviços de saúde das populações respectivas e encaminhará ao Chefe do Poder Executivo do respectivo ente da Federação as indicações para que sejam adotadas as medidas corretivas necessárias.”</a:t>
            </a:r>
            <a:endParaRPr lang="pt-BR" sz="1600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endParaRPr lang="pt-BR" sz="1600" u="none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3820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3200" b="1" u="none">
                <a:solidFill>
                  <a:srgbClr val="006600"/>
                </a:solidFill>
              </a:rPr>
              <a:t>ESTRUTURA DO RELATÓRIO</a:t>
            </a:r>
          </a:p>
          <a:p>
            <a:pPr algn="ctr">
              <a:lnSpc>
                <a:spcPct val="115000"/>
              </a:lnSpc>
            </a:pPr>
            <a:r>
              <a:rPr lang="pt-BR" sz="1200" u="none">
                <a:solidFill>
                  <a:srgbClr val="006600"/>
                </a:solidFill>
                <a:latin typeface="Arial" charset="0"/>
                <a:cs typeface="Arial" charset="0"/>
              </a:rPr>
              <a:t>A SESA busca atender a legislação, apresentando neste Relatório dados do 3</a:t>
            </a:r>
            <a:r>
              <a:rPr lang="pt-BR" sz="1200" u="none" baseline="30000">
                <a:solidFill>
                  <a:srgbClr val="006600"/>
                </a:solidFill>
                <a:latin typeface="Arial" charset="0"/>
                <a:cs typeface="Arial" charset="0"/>
              </a:rPr>
              <a:t>o</a:t>
            </a:r>
            <a:r>
              <a:rPr lang="pt-BR" sz="1200" u="none">
                <a:solidFill>
                  <a:srgbClr val="006600"/>
                </a:solidFill>
                <a:latin typeface="Arial" charset="0"/>
                <a:cs typeface="Arial" charset="0"/>
              </a:rPr>
              <a:t>. Quadrimestre de 2012, de forma acumulativa, conforme recomendação da Resolução no. 459, de 10/10/12, do Conselho Nacional de Saúde.</a:t>
            </a:r>
          </a:p>
          <a:p>
            <a:pPr algn="ctr">
              <a:lnSpc>
                <a:spcPct val="115000"/>
              </a:lnSpc>
            </a:pPr>
            <a:endParaRPr lang="pt-BR" sz="1200" u="none">
              <a:solidFill>
                <a:srgbClr val="006600"/>
              </a:solidFill>
              <a:latin typeface="Arial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t-BR" sz="1800" b="1" i="1" u="none">
                <a:solidFill>
                  <a:srgbClr val="006600"/>
                </a:solidFill>
                <a:latin typeface="Arial" charset="0"/>
                <a:cs typeface="Arial" charset="0"/>
              </a:rPr>
              <a:t>Resolução do CNS no. 459, de 10/10/12</a:t>
            </a:r>
            <a:endParaRPr lang="pt-BR" sz="1800" b="1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>
              <a:lnSpc>
                <a:spcPct val="115000"/>
              </a:lnSpc>
            </a:pPr>
            <a:r>
              <a:rPr lang="pt-BR" sz="1700" b="1" u="none">
                <a:solidFill>
                  <a:srgbClr val="006600"/>
                </a:solidFill>
                <a:latin typeface="Arial" charset="0"/>
                <a:cs typeface="Arial" charset="0"/>
              </a:rPr>
              <a:t>I - INTRODUÇÃO</a:t>
            </a: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: apresentação de dados e caracterização da esfera de gestão</a:t>
            </a:r>
          </a:p>
          <a:p>
            <a:pPr>
              <a:lnSpc>
                <a:spcPct val="115000"/>
              </a:lnSpc>
            </a:pP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correspondente; ato ou reunião que aprovou o respectivo Plano de Saúde; e registro de compromissos técnico-político julgados necessários, que evidenciam as prioridades da gestão.</a:t>
            </a:r>
          </a:p>
          <a:p>
            <a:pPr>
              <a:lnSpc>
                <a:spcPct val="115000"/>
              </a:lnSpc>
            </a:pPr>
            <a:r>
              <a:rPr lang="pt-BR" sz="1700" b="1" u="none">
                <a:solidFill>
                  <a:srgbClr val="006600"/>
                </a:solidFill>
                <a:latin typeface="Arial" charset="0"/>
                <a:cs typeface="Arial" charset="0"/>
              </a:rPr>
              <a:t>II - DEMONSTRATIVO DO MONTANTE E FONTE DOS RECURSOS APLICADOS NO PERÍODO</a:t>
            </a: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: serão utilizados relatórios do SIOPS</a:t>
            </a:r>
            <a:r>
              <a:rPr lang="pt-BR" sz="1700">
                <a:solidFill>
                  <a:srgbClr val="006600"/>
                </a:solidFill>
                <a:latin typeface="Arial" charset="0"/>
                <a:cs typeface="Arial" charset="0"/>
              </a:rPr>
              <a:t>, os quais estão em processo de adequação</a:t>
            </a: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 para atender ao disposto na LC nº 141/2012.</a:t>
            </a:r>
          </a:p>
          <a:p>
            <a:pPr>
              <a:lnSpc>
                <a:spcPct val="115000"/>
              </a:lnSpc>
            </a:pP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i. Relatório Resumido da Execução Orçamentária – Demonstrativo da Receita de Impostos Líquida e das Despesas Próprias com Ações e Serviços Públicos de Saúde.</a:t>
            </a:r>
          </a:p>
          <a:p>
            <a:pPr>
              <a:lnSpc>
                <a:spcPct val="115000"/>
              </a:lnSpc>
            </a:pP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ii. Relatório da Execução Financeira por Bloco de Financiamento.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83820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pt-BR" sz="1800" b="1" i="1" u="none">
                <a:solidFill>
                  <a:srgbClr val="006600"/>
                </a:solidFill>
                <a:latin typeface="Arial" charset="0"/>
                <a:cs typeface="Arial" charset="0"/>
              </a:rPr>
              <a:t>Resolução do CNS no. 459, de 10/10/12</a:t>
            </a:r>
            <a:endParaRPr lang="pt-BR" sz="1800" b="1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>
              <a:lnSpc>
                <a:spcPct val="115000"/>
              </a:lnSpc>
            </a:pPr>
            <a:r>
              <a:rPr lang="pt-BR" sz="1700" b="1" u="none">
                <a:solidFill>
                  <a:srgbClr val="006600"/>
                </a:solidFill>
                <a:latin typeface="Arial" charset="0"/>
                <a:cs typeface="Arial" charset="0"/>
              </a:rPr>
              <a:t>III - INFORMAÇÕES SOBRE AUDITORIAS</a:t>
            </a:r>
          </a:p>
          <a:p>
            <a:pPr>
              <a:lnSpc>
                <a:spcPct val="115000"/>
              </a:lnSpc>
            </a:pP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UF / Demandante / Órgão responsável pela auditoria / Nº auditoria / Finalidade</a:t>
            </a:r>
          </a:p>
          <a:p>
            <a:pPr>
              <a:lnSpc>
                <a:spcPct val="115000"/>
              </a:lnSpc>
            </a:pP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/Unidade auditada / Encaminhamentos (recomendações e determinações)</a:t>
            </a:r>
          </a:p>
          <a:p>
            <a:pPr>
              <a:lnSpc>
                <a:spcPct val="115000"/>
              </a:lnSpc>
            </a:pPr>
            <a:r>
              <a:rPr lang="pt-BR" sz="1700" b="1" u="none">
                <a:solidFill>
                  <a:srgbClr val="006600"/>
                </a:solidFill>
                <a:latin typeface="Arial" charset="0"/>
                <a:cs typeface="Arial" charset="0"/>
              </a:rPr>
              <a:t>IV - REDE FÍSICA DE SERVIÇOS PÚBLICOS DE SAÚDE - PRÓPRIOS E PRIVADOS CONTRATADOS - E INDICADORES DE SAÚDE</a:t>
            </a:r>
          </a:p>
          <a:p>
            <a:pPr>
              <a:lnSpc>
                <a:spcPct val="115000"/>
              </a:lnSpc>
            </a:pP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a) rede física de serviços de saúde (Fonte: SCNES): tipo de estabelecimento, tipo de</a:t>
            </a:r>
          </a:p>
          <a:p>
            <a:pPr>
              <a:lnSpc>
                <a:spcPct val="115000"/>
              </a:lnSpc>
            </a:pP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administração e tipo de gestão.</a:t>
            </a:r>
          </a:p>
          <a:p>
            <a:pPr>
              <a:lnSpc>
                <a:spcPct val="115000"/>
              </a:lnSpc>
            </a:pP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b) produção dos serviços de saúde, oriundos do SIA e SIH/SUS e outros sistemas locais de informação que expressem aspectos relativos à Atenção Básica, Urgência e Emergência, Atenção Psicossocial, Atenção Ambulatorial Especializada e Hospitalar, Assistência Farmacêutica e Vigilância em Saúde;</a:t>
            </a:r>
          </a:p>
          <a:p>
            <a:pPr>
              <a:lnSpc>
                <a:spcPct val="115000"/>
              </a:lnSpc>
            </a:pP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c) indicadores de saúde, contemplando os de oferta, cobertura e produção de serviços estratégicos ao </a:t>
            </a:r>
            <a:r>
              <a:rPr lang="pt-BR" sz="1700">
                <a:solidFill>
                  <a:srgbClr val="006600"/>
                </a:solidFill>
                <a:latin typeface="Arial" charset="0"/>
                <a:cs typeface="Arial" charset="0"/>
              </a:rPr>
              <a:t>monitoramento das ações da Programação Anual de Saúde</a:t>
            </a: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 de cada ente federado. Obs.: </a:t>
            </a:r>
            <a:r>
              <a:rPr lang="pt-BR" sz="1700" b="1" u="none">
                <a:solidFill>
                  <a:srgbClr val="006600"/>
                </a:solidFill>
                <a:latin typeface="Arial" charset="0"/>
                <a:cs typeface="Arial" charset="0"/>
              </a:rPr>
              <a:t>O resultado no quadrimestre será cumulativo</a:t>
            </a:r>
            <a:r>
              <a:rPr lang="pt-BR" sz="1700" u="none">
                <a:solidFill>
                  <a:srgbClr val="006600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115000"/>
              </a:lnSpc>
            </a:pPr>
            <a:endParaRPr lang="pt-BR" sz="1700" u="none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3820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pt-BR" b="1" i="1" u="none">
                <a:solidFill>
                  <a:srgbClr val="006600"/>
                </a:solidFill>
                <a:cs typeface="Arial" charset="0"/>
              </a:rPr>
              <a:t>RESOLUÇÃO CES/PR Nº 008/12, DE 25 DE JUNHO DE 2012</a:t>
            </a:r>
          </a:p>
          <a:p>
            <a:pPr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“ ...</a:t>
            </a:r>
          </a:p>
          <a:p>
            <a:pPr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Considerando:</a:t>
            </a:r>
          </a:p>
          <a:p>
            <a:pPr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Art. 1º - 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O texto da Resolução 006/12 do CES/PR, de 30/04/2012, que aprovou o Plano Estadual de Saúde/PES.</a:t>
            </a:r>
          </a:p>
          <a:p>
            <a:pPr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Art. 2º 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- Que a partir das ações contidas nas Diretrizes estabelecidas pelo Plano e em suas metas para o ano de 2012, basear-se-á a 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Programação Anual de Saúde para 2012 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e o Relatório de Gestão.</a:t>
            </a:r>
          </a:p>
          <a:p>
            <a:pPr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Resolve Aprovar:</a:t>
            </a:r>
          </a:p>
          <a:p>
            <a:pPr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A Programação Anual de Saúde para 2012, cujo detalhamento e acompanhamento das ações e o monitoramento e avaliação das metas para os indicadores selecionados dar-se-á por meio do Relatório de Gestão a ser apresentado ao CES-PR quadrimestralmente.”</a:t>
            </a:r>
          </a:p>
          <a:p>
            <a:pPr>
              <a:lnSpc>
                <a:spcPct val="115000"/>
              </a:lnSpc>
            </a:pPr>
            <a:endParaRPr lang="pt-BR" sz="2000" u="none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868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</a:rPr>
              <a:t>                  DIRETRIZES DO PES 2012 A 2015</a:t>
            </a:r>
            <a:r>
              <a:rPr lang="pt-BR" sz="1900" b="1" u="none">
                <a:solidFill>
                  <a:srgbClr val="006600"/>
                </a:solidFill>
                <a:latin typeface="Arial" charset="0"/>
              </a:rPr>
              <a:t>      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1 – Organização da atenção materno-infantil, por meio da </a:t>
            </a:r>
            <a:r>
              <a:rPr lang="pt-BR" sz="1900" b="1" u="none">
                <a:solidFill>
                  <a:srgbClr val="006600"/>
                </a:solidFill>
              </a:rPr>
              <a:t>Rede Mãe Paranaense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2 - Implantação dos componentes da </a:t>
            </a:r>
            <a:r>
              <a:rPr lang="pt-BR" sz="1900" b="1" u="none">
                <a:solidFill>
                  <a:srgbClr val="006600"/>
                </a:solidFill>
              </a:rPr>
              <a:t>Rede de Atenção às Urgências e Emergências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3 - Implantação da </a:t>
            </a:r>
            <a:r>
              <a:rPr lang="pt-BR" sz="1900" b="1" u="none">
                <a:solidFill>
                  <a:srgbClr val="006600"/>
                </a:solidFill>
              </a:rPr>
              <a:t>Rede de Atenção à Saúde das Pessoas com Deficiência</a:t>
            </a:r>
            <a:r>
              <a:rPr lang="pt-BR" sz="1900" u="none">
                <a:solidFill>
                  <a:srgbClr val="006600"/>
                </a:solidFill>
              </a:rPr>
              <a:t> (PcD)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4 - Fortalecimento da </a:t>
            </a:r>
            <a:r>
              <a:rPr lang="pt-BR" sz="1900" b="1" u="none">
                <a:solidFill>
                  <a:srgbClr val="006600"/>
                </a:solidFill>
              </a:rPr>
              <a:t>Rede de Atenção à Saúde Mental</a:t>
            </a:r>
            <a:r>
              <a:rPr lang="pt-BR" sz="1900" u="none">
                <a:solidFill>
                  <a:srgbClr val="006600"/>
                </a:solidFill>
              </a:rPr>
              <a:t>, com ênfase no enfrentamento do uso de drogas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5 - Implantação da </a:t>
            </a:r>
            <a:r>
              <a:rPr lang="pt-BR" sz="1900" b="1" u="none">
                <a:solidFill>
                  <a:srgbClr val="006600"/>
                </a:solidFill>
              </a:rPr>
              <a:t>Rede de Atenção à Saúde da Pessoa Idosa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6 – Programa de Qualificação da Atenção Primária à Saúde do SUS no Paraná (</a:t>
            </a:r>
            <a:r>
              <a:rPr lang="pt-BR" sz="1900" b="1" u="none">
                <a:solidFill>
                  <a:srgbClr val="006600"/>
                </a:solidFill>
              </a:rPr>
              <a:t>APSUS</a:t>
            </a:r>
            <a:r>
              <a:rPr lang="pt-BR" sz="1900" u="none">
                <a:solidFill>
                  <a:srgbClr val="006600"/>
                </a:solidFill>
              </a:rPr>
              <a:t>)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7 – Melhoria do acesso e do cuidado das </a:t>
            </a:r>
            <a:r>
              <a:rPr lang="pt-BR" sz="1900" b="1" u="none">
                <a:solidFill>
                  <a:srgbClr val="006600"/>
                </a:solidFill>
              </a:rPr>
              <a:t>comunidades vulneráveis</a:t>
            </a:r>
            <a:r>
              <a:rPr lang="pt-BR" sz="1900" u="none">
                <a:solidFill>
                  <a:srgbClr val="006600"/>
                </a:solidFill>
              </a:rPr>
              <a:t> (população negra, indígena, populações privadas de liberdade)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8 - Fortalecimento do </a:t>
            </a:r>
            <a:r>
              <a:rPr lang="pt-BR" sz="1900" b="1" u="none">
                <a:solidFill>
                  <a:srgbClr val="006600"/>
                </a:solidFill>
              </a:rPr>
              <a:t>Desenvolvimento Regional na Atenção à Saúde</a:t>
            </a:r>
            <a:r>
              <a:rPr lang="pt-BR" sz="2000" u="none"/>
              <a:t>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868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9 – </a:t>
            </a:r>
            <a:r>
              <a:rPr lang="pt-BR" sz="1900" b="1" u="none">
                <a:solidFill>
                  <a:srgbClr val="006600"/>
                </a:solidFill>
              </a:rPr>
              <a:t>Estruturação dos Serviços Próprios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10 – Promoção do acesso da população a </a:t>
            </a:r>
            <a:r>
              <a:rPr lang="pt-BR" sz="1900" b="1" u="none">
                <a:solidFill>
                  <a:srgbClr val="006600"/>
                </a:solidFill>
              </a:rPr>
              <a:t>medicamentos</a:t>
            </a:r>
            <a:r>
              <a:rPr lang="pt-BR" sz="1900" u="none">
                <a:solidFill>
                  <a:srgbClr val="006600"/>
                </a:solidFill>
              </a:rPr>
              <a:t> seguros, eficazes e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de qualidade, garantindo sua adequada dispensação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11 – Promoção do acesso da população a serviços de qualidade, com equidade e em tempo adequado às necessidades de saúde, por meio do C</a:t>
            </a:r>
            <a:r>
              <a:rPr lang="pt-BR" sz="1900" b="1" u="none">
                <a:solidFill>
                  <a:srgbClr val="006600"/>
                </a:solidFill>
              </a:rPr>
              <a:t>omplexo Regulador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12 – Implementação da política de </a:t>
            </a:r>
            <a:r>
              <a:rPr lang="pt-BR" sz="1900" b="1" u="none">
                <a:solidFill>
                  <a:srgbClr val="006600"/>
                </a:solidFill>
              </a:rPr>
              <a:t>vigilância e promoção em saúde</a:t>
            </a:r>
            <a:r>
              <a:rPr lang="pt-BR" sz="1900" u="none">
                <a:solidFill>
                  <a:srgbClr val="006600"/>
                </a:solidFill>
              </a:rPr>
              <a:t>, coordenando e regulando as ações de forma articulada e integrada intra e intersetorialmente e com a sociedade civil em âmbito estadual e regional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13 – Democratização da </a:t>
            </a:r>
            <a:r>
              <a:rPr lang="pt-BR" sz="1900" b="1" u="none">
                <a:solidFill>
                  <a:srgbClr val="006600"/>
                </a:solidFill>
              </a:rPr>
              <a:t>gestão do trabalho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14 – Desenvolvimento da política estadual de </a:t>
            </a:r>
            <a:r>
              <a:rPr lang="pt-BR" sz="1900" b="1" u="none">
                <a:solidFill>
                  <a:srgbClr val="006600"/>
                </a:solidFill>
              </a:rPr>
              <a:t>educação permanente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15 – Ampliação e fortalecimento dos espaços de </a:t>
            </a:r>
            <a:r>
              <a:rPr lang="pt-BR" sz="1900" b="1" u="none">
                <a:solidFill>
                  <a:srgbClr val="006600"/>
                </a:solidFill>
              </a:rPr>
              <a:t>participação da sociedade e </a:t>
            </a:r>
            <a:r>
              <a:rPr lang="pt-BR" sz="1900" u="none">
                <a:solidFill>
                  <a:srgbClr val="006600"/>
                </a:solidFill>
              </a:rPr>
              <a:t>do</a:t>
            </a:r>
            <a:r>
              <a:rPr lang="pt-BR" sz="1900" b="1" u="none">
                <a:solidFill>
                  <a:srgbClr val="006600"/>
                </a:solidFill>
              </a:rPr>
              <a:t> controle social</a:t>
            </a:r>
          </a:p>
          <a:p>
            <a:pPr marL="457200" indent="-457200">
              <a:lnSpc>
                <a:spcPct val="115000"/>
              </a:lnSpc>
            </a:pPr>
            <a:r>
              <a:rPr lang="pt-BR" sz="1900" u="none">
                <a:solidFill>
                  <a:srgbClr val="006600"/>
                </a:solidFill>
              </a:rPr>
              <a:t>Diretriz 16 – Qualificação dos gastos e ampliação de recursos no </a:t>
            </a:r>
            <a:r>
              <a:rPr lang="pt-BR" sz="1900" b="1" u="none">
                <a:solidFill>
                  <a:srgbClr val="006600"/>
                </a:solidFill>
              </a:rPr>
              <a:t>financiamento do                        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868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5000"/>
              </a:lnSpc>
            </a:pP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DIRETRIZ 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Arial" charset="0"/>
              </a:rPr>
              <a:t>–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 1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 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Organiza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Arial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ão da Aten</a:t>
            </a:r>
            <a:r>
              <a:rPr lang="pt-BR" sz="2000" b="1" u="none">
                <a:solidFill>
                  <a:srgbClr val="006600"/>
                </a:solidFill>
                <a:latin typeface="Times New Roman"/>
                <a:cs typeface="Arial" charset="0"/>
              </a:rPr>
              <a:t>ç</a:t>
            </a:r>
            <a:r>
              <a:rPr lang="pt-BR" sz="2000" b="1" u="none">
                <a:solidFill>
                  <a:srgbClr val="006600"/>
                </a:solidFill>
                <a:latin typeface="Arial" charset="0"/>
                <a:cs typeface="Arial" charset="0"/>
              </a:rPr>
              <a:t>ão Materno-Infantil, por meio da Rede Mãe Paranaense</a:t>
            </a:r>
          </a:p>
          <a:p>
            <a:pPr marL="457200" indent="-457200">
              <a:lnSpc>
                <a:spcPct val="115000"/>
              </a:lnSpc>
            </a:pP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07 indicadores ( p</a:t>
            </a:r>
            <a:r>
              <a:rPr lang="pt-BR" sz="2000" u="none">
                <a:solidFill>
                  <a:srgbClr val="006600"/>
                </a:solidFill>
                <a:latin typeface="Times New Roman"/>
                <a:cs typeface="Arial" charset="0"/>
              </a:rPr>
              <a:t>á</a:t>
            </a:r>
            <a:r>
              <a:rPr lang="pt-BR" sz="2000" u="none">
                <a:solidFill>
                  <a:srgbClr val="006600"/>
                </a:solidFill>
                <a:latin typeface="Arial" charset="0"/>
                <a:cs typeface="Arial" charset="0"/>
              </a:rPr>
              <a:t>g. 32 e 33 )</a:t>
            </a:r>
            <a:endParaRPr lang="pt-BR" sz="2000" u="none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2000" u="none"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1900" u="none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457200" indent="-457200">
              <a:lnSpc>
                <a:spcPct val="115000"/>
              </a:lnSpc>
            </a:pPr>
            <a:endParaRPr lang="pt-BR" sz="1900" b="1" u="none">
              <a:solidFill>
                <a:srgbClr val="006600"/>
              </a:solidFill>
            </a:endParaRP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362200"/>
            <a:ext cx="7315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3352</TotalTime>
  <Words>2199</Words>
  <Application>Microsoft Office PowerPoint</Application>
  <PresentationFormat>Apresentação na tela (4:3)</PresentationFormat>
  <Paragraphs>205</Paragraphs>
  <Slides>25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Calibri</vt:lpstr>
      <vt:lpstr>Tahoma</vt:lpstr>
      <vt:lpstr>Estrutura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SESA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SESA</dc:creator>
  <cp:lastModifiedBy>MM</cp:lastModifiedBy>
  <cp:revision>295</cp:revision>
  <dcterms:created xsi:type="dcterms:W3CDTF">2011-05-25T14:15:46Z</dcterms:created>
  <dcterms:modified xsi:type="dcterms:W3CDTF">2013-02-14T17:41:10Z</dcterms:modified>
</cp:coreProperties>
</file>